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9"/>
  </p:notesMasterIdLst>
  <p:sldIdLst>
    <p:sldId id="256" r:id="rId2"/>
    <p:sldId id="296" r:id="rId3"/>
    <p:sldId id="286" r:id="rId4"/>
    <p:sldId id="274" r:id="rId5"/>
    <p:sldId id="268" r:id="rId6"/>
    <p:sldId id="279" r:id="rId7"/>
    <p:sldId id="273" r:id="rId8"/>
    <p:sldId id="292" r:id="rId9"/>
    <p:sldId id="288" r:id="rId10"/>
    <p:sldId id="261" r:id="rId11"/>
    <p:sldId id="297" r:id="rId12"/>
    <p:sldId id="283" r:id="rId13"/>
    <p:sldId id="285" r:id="rId14"/>
    <p:sldId id="275" r:id="rId15"/>
    <p:sldId id="258" r:id="rId16"/>
    <p:sldId id="263" r:id="rId17"/>
    <p:sldId id="260" r:id="rId18"/>
    <p:sldId id="259" r:id="rId19"/>
    <p:sldId id="269" r:id="rId20"/>
    <p:sldId id="262" r:id="rId21"/>
    <p:sldId id="264" r:id="rId22"/>
    <p:sldId id="265" r:id="rId23"/>
    <p:sldId id="293" r:id="rId24"/>
    <p:sldId id="294" r:id="rId25"/>
    <p:sldId id="266" r:id="rId26"/>
    <p:sldId id="276" r:id="rId27"/>
    <p:sldId id="295" r:id="rId28"/>
    <p:sldId id="267" r:id="rId29"/>
    <p:sldId id="291" r:id="rId30"/>
    <p:sldId id="298" r:id="rId31"/>
    <p:sldId id="272" r:id="rId32"/>
    <p:sldId id="270" r:id="rId33"/>
    <p:sldId id="271" r:id="rId34"/>
    <p:sldId id="290" r:id="rId35"/>
    <p:sldId id="280" r:id="rId36"/>
    <p:sldId id="281" r:id="rId37"/>
    <p:sldId id="282"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7BDBC6-1581-4B2E-A1CF-EB4DB6701270}" type="datetimeFigureOut">
              <a:rPr lang="ru-RU" smtClean="0"/>
              <a:pPr/>
              <a:t>26.12.2016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30DBA0-C889-4AB7-9667-7FFF6C8AA87F}" type="slidenum">
              <a:rPr lang="ru-RU" smtClean="0"/>
              <a:pPr/>
              <a:t>‹#›</a:t>
            </a:fld>
            <a:endParaRPr lang="ru-RU"/>
          </a:p>
        </p:txBody>
      </p:sp>
    </p:spTree>
    <p:extLst>
      <p:ext uri="{BB962C8B-B14F-4D97-AF65-F5344CB8AC3E}">
        <p14:creationId xmlns:p14="http://schemas.microsoft.com/office/powerpoint/2010/main" xmlns="" val="2839045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430DBA0-C889-4AB7-9667-7FFF6C8AA87F}" type="slidenum">
              <a:rPr lang="ru-RU" smtClean="0"/>
              <a:pPr/>
              <a:t>19</a:t>
            </a:fld>
            <a:endParaRPr lang="ru-RU"/>
          </a:p>
        </p:txBody>
      </p:sp>
    </p:spTree>
    <p:extLst>
      <p:ext uri="{BB962C8B-B14F-4D97-AF65-F5344CB8AC3E}">
        <p14:creationId xmlns:p14="http://schemas.microsoft.com/office/powerpoint/2010/main" xmlns="" val="78584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9FD6841E-6AA3-44A4-B97A-D8A9A99239FD}" type="datetimeFigureOut">
              <a:rPr lang="ru-RU" smtClean="0"/>
              <a:pPr/>
              <a:t>26.12.2016</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4188A2F0-3A68-4AD0-81AE-182AC29323C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FD6841E-6AA3-44A4-B97A-D8A9A99239FD}" type="datetimeFigureOut">
              <a:rPr lang="ru-RU" smtClean="0"/>
              <a:pPr/>
              <a:t>26.12.2016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88A2F0-3A68-4AD0-81AE-182AC29323C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FD6841E-6AA3-44A4-B97A-D8A9A99239FD}" type="datetimeFigureOut">
              <a:rPr lang="ru-RU" smtClean="0"/>
              <a:pPr/>
              <a:t>26.12.2016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88A2F0-3A68-4AD0-81AE-182AC29323C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9FD6841E-6AA3-44A4-B97A-D8A9A99239FD}" type="datetimeFigureOut">
              <a:rPr lang="ru-RU" smtClean="0"/>
              <a:pPr/>
              <a:t>26.12.2016</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4188A2F0-3A68-4AD0-81AE-182AC29323C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9FD6841E-6AA3-44A4-B97A-D8A9A99239FD}" type="datetimeFigureOut">
              <a:rPr lang="ru-RU" smtClean="0"/>
              <a:pPr/>
              <a:t>26.12.2016</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4188A2F0-3A68-4AD0-81AE-182AC29323C4}"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9FD6841E-6AA3-44A4-B97A-D8A9A99239FD}" type="datetimeFigureOut">
              <a:rPr lang="ru-RU" smtClean="0"/>
              <a:pPr/>
              <a:t>26.12.2016</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4188A2F0-3A68-4AD0-81AE-182AC29323C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9FD6841E-6AA3-44A4-B97A-D8A9A99239FD}" type="datetimeFigureOut">
              <a:rPr lang="ru-RU" smtClean="0"/>
              <a:pPr/>
              <a:t>26.12.2016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4188A2F0-3A68-4AD0-81AE-182AC29323C4}"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9FD6841E-6AA3-44A4-B97A-D8A9A99239FD}" type="datetimeFigureOut">
              <a:rPr lang="ru-RU" smtClean="0"/>
              <a:pPr/>
              <a:t>26.12.2016</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88A2F0-3A68-4AD0-81AE-182AC29323C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9FD6841E-6AA3-44A4-B97A-D8A9A99239FD}" type="datetimeFigureOut">
              <a:rPr lang="ru-RU" smtClean="0"/>
              <a:pPr/>
              <a:t>26.12.2016</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188A2F0-3A68-4AD0-81AE-182AC29323C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9FD6841E-6AA3-44A4-B97A-D8A9A99239FD}" type="datetimeFigureOut">
              <a:rPr lang="ru-RU" smtClean="0"/>
              <a:pPr/>
              <a:t>26.12.2016</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188A2F0-3A68-4AD0-81AE-182AC29323C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9FD6841E-6AA3-44A4-B97A-D8A9A99239FD}" type="datetimeFigureOut">
              <a:rPr lang="ru-RU" smtClean="0"/>
              <a:pPr/>
              <a:t>26.12.2016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4188A2F0-3A68-4AD0-81AE-182AC29323C4}"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FD6841E-6AA3-44A4-B97A-D8A9A99239FD}" type="datetimeFigureOut">
              <a:rPr lang="ru-RU" smtClean="0"/>
              <a:pPr/>
              <a:t>26.12.2016</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188A2F0-3A68-4AD0-81AE-182AC29323C4}"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images.yandex.ru/yandsearch?source=wiz&amp;fp=0&amp;img_url=http://www.hospit.med.cap.ru/Imaging/events/380/163318/250/src.jpg&amp;text=%D0%BA%D0%B0%D1%80%D1%82%D0%B8%D0%BD%D0%BA%D0%B8%20%D0%B8%D0%BD%D1%84%D0%B5%D0%BA%D1%86%D0%B8%D0%BE%D0%BD%D0%BD%D0%B0%D1%8F%20%D0%B1%D0%B5%D0%B7%D0%BE%D0%BF%D0%B0%D1%81%D0%BD%D0%BE%D1%81%D1%82%D1%8C%20%D0%B8%20%D0%BA%D0%BE%D0%BD%D1%82%D1%80%D0%BE%D0%BB%D1%8C&amp;noreask=1&amp;pos=14&amp;lr=42&amp;rpt=simage" TargetMode="External"/><Relationship Id="rId1" Type="http://schemas.openxmlformats.org/officeDocument/2006/relationships/slideLayout" Target="../slideLayouts/slideLayout4.xml"/><Relationship Id="rId4" Type="http://schemas.openxmlformats.org/officeDocument/2006/relationships/image" Target="http://im2-tub-ru.yandex.net/i?id=102899762-14-72&amp;n=21"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images.yandex.ru/yandsearch?source=wiz&amp;fp=0&amp;img_url=http://www.hospit.med.cap.ru/Imaging/events/380/163318/250/src.jpg&amp;text=%D0%BA%D0%B0%D1%80%D1%82%D0%B8%D0%BD%D0%BA%D0%B8%20%D0%B8%D0%BD%D1%84%D0%B5%D0%BA%D1%86%D0%B8%D0%BE%D0%BD%D0%BD%D0%B0%D1%8F%20%D0%B1%D0%B5%D0%B7%D0%BE%D0%BF%D0%B0%D1%81%D0%BD%D0%BE%D1%81%D1%82%D1%8C%20%D0%B8%20%D0%BA%D0%BE%D0%BD%D1%82%D1%80%D0%BE%D0%BB%D1%8C&amp;noreask=1&amp;pos=14&amp;lr=42&amp;rpt=simage" TargetMode="External"/><Relationship Id="rId1" Type="http://schemas.openxmlformats.org/officeDocument/2006/relationships/slideLayout" Target="../slideLayouts/slideLayout4.xml"/><Relationship Id="rId4" Type="http://schemas.openxmlformats.org/officeDocument/2006/relationships/image" Target="http://im2-tub-ru.yandex.net/i?id=102899762-14-72&amp;n=21"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gemorynetweb.ru/articles/wp-content/uploads/2016/10/14451107-gemorragicheskiy-insult-i-neyroprotekciya.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685800" y="1285861"/>
            <a:ext cx="7772400" cy="2314590"/>
          </a:xfrm>
        </p:spPr>
        <p:txBody>
          <a:bodyPr>
            <a:normAutofit/>
          </a:bodyPr>
          <a:lstStyle/>
          <a:p>
            <a:r>
              <a:rPr lang="ru-RU" dirty="0" smtClean="0"/>
              <a:t>«</a:t>
            </a:r>
            <a:r>
              <a:rPr lang="ru-RU" dirty="0" smtClean="0"/>
              <a:t>Сестринское </a:t>
            </a:r>
            <a:r>
              <a:rPr lang="ru-RU" dirty="0" smtClean="0"/>
              <a:t>дело</a:t>
            </a:r>
            <a:br>
              <a:rPr lang="ru-RU" dirty="0" smtClean="0"/>
            </a:br>
            <a:r>
              <a:rPr lang="ru-RU" dirty="0" smtClean="0"/>
              <a:t> 		    в </a:t>
            </a:r>
            <a:r>
              <a:rPr lang="ru-RU" dirty="0" smtClean="0"/>
              <a:t>педиатрии»</a:t>
            </a:r>
            <a:endParaRPr lang="ru-RU" dirty="0"/>
          </a:p>
        </p:txBody>
      </p:sp>
      <p:sp>
        <p:nvSpPr>
          <p:cNvPr id="3" name="Подзаголовок 2"/>
          <p:cNvSpPr>
            <a:spLocks noGrp="1"/>
          </p:cNvSpPr>
          <p:nvPr>
            <p:ph type="subTitle" idx="1"/>
          </p:nvPr>
        </p:nvSpPr>
        <p:spPr>
          <a:xfrm>
            <a:off x="381000" y="3886200"/>
            <a:ext cx="8458200" cy="2471758"/>
          </a:xfrm>
        </p:spPr>
        <p:txBody>
          <a:bodyPr/>
          <a:lstStyle/>
          <a:p>
            <a:endParaRPr lang="ru-RU" dirty="0" smtClean="0"/>
          </a:p>
          <a:p>
            <a:r>
              <a:rPr lang="ru-RU" dirty="0" smtClean="0"/>
              <a:t>Виртуальная </a:t>
            </a:r>
            <a:r>
              <a:rPr lang="ru-RU" dirty="0" smtClean="0"/>
              <a:t>выставка</a:t>
            </a:r>
            <a:endParaRPr lang="ru-RU" dirty="0"/>
          </a:p>
        </p:txBody>
      </p:sp>
      <p:pic>
        <p:nvPicPr>
          <p:cNvPr id="5" name="Picture 2" descr="\\Kab11-dudkina\общие документы\стенд\P1040697.JPG"/>
          <p:cNvPicPr>
            <a:picLocks noChangeAspect="1" noChangeArrowheads="1"/>
          </p:cNvPicPr>
          <p:nvPr/>
        </p:nvPicPr>
        <p:blipFill>
          <a:blip r:embed="rId3"/>
          <a:srcRect l="13174" t="21172" r="22298" b="12161"/>
          <a:stretch>
            <a:fillRect/>
          </a:stretch>
        </p:blipFill>
        <p:spPr bwMode="auto">
          <a:xfrm>
            <a:off x="0" y="0"/>
            <a:ext cx="1223963" cy="792163"/>
          </a:xfrm>
          <a:prstGeom prst="rect">
            <a:avLst/>
          </a:prstGeom>
          <a:noFill/>
          <a:ln w="57150">
            <a:solidFill>
              <a:schemeClr val="bg1"/>
            </a:solidFill>
            <a:miter lim="800000"/>
            <a:headEnd/>
            <a:tailEnd/>
          </a:ln>
        </p:spPr>
      </p:pic>
      <p:sp>
        <p:nvSpPr>
          <p:cNvPr id="6" name="Прямоугольник 5"/>
          <p:cNvSpPr/>
          <p:nvPr/>
        </p:nvSpPr>
        <p:spPr>
          <a:xfrm>
            <a:off x="1928794" y="357166"/>
            <a:ext cx="4572000" cy="830997"/>
          </a:xfrm>
          <a:prstGeom prst="rect">
            <a:avLst/>
          </a:prstGeom>
        </p:spPr>
        <p:txBody>
          <a:bodyPr>
            <a:spAutoFit/>
          </a:bodyPr>
          <a:lstStyle/>
          <a:p>
            <a:pPr algn="ctr"/>
            <a:r>
              <a:rPr lang="ru-RU" sz="2400" dirty="0" smtClean="0"/>
              <a:t>ГАОУДПО Республики Мордовия  </a:t>
            </a:r>
            <a:r>
              <a:rPr lang="ru-RU" sz="2400" dirty="0" smtClean="0">
                <a:latin typeface="Arial" charset="0"/>
              </a:rPr>
              <a:t>«МРЦПКСЗ» </a:t>
            </a:r>
            <a:endParaRPr lang="ru-RU"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25536"/>
          </a:xfrm>
        </p:spPr>
        <p:txBody>
          <a:bodyPr>
            <a:noAutofit/>
          </a:bodyPr>
          <a:lstStyle/>
          <a:p>
            <a:pPr algn="l"/>
            <a:r>
              <a:rPr lang="ru-RU" sz="2800" dirty="0" smtClean="0"/>
              <a:t/>
            </a:r>
            <a:br>
              <a:rPr lang="ru-RU" sz="2800" dirty="0" smtClean="0"/>
            </a:br>
            <a:r>
              <a:rPr lang="ru-RU" sz="1800" dirty="0" smtClean="0">
                <a:solidFill>
                  <a:schemeClr val="bg2">
                    <a:lumMod val="10000"/>
                  </a:schemeClr>
                </a:solidFill>
                <a:latin typeface="Times New Roman" pitchFamily="18" charset="0"/>
                <a:cs typeface="Times New Roman" pitchFamily="18" charset="0"/>
              </a:rPr>
              <a:t>Основы </a:t>
            </a:r>
            <a:r>
              <a:rPr lang="ru-RU" sz="1800" dirty="0">
                <a:solidFill>
                  <a:schemeClr val="bg2">
                    <a:lumMod val="10000"/>
                  </a:schemeClr>
                </a:solidFill>
                <a:latin typeface="Times New Roman" pitchFamily="18" charset="0"/>
                <a:cs typeface="Times New Roman" pitchFamily="18" charset="0"/>
              </a:rPr>
              <a:t>педиатрии и гигиены детей дошкольного </a:t>
            </a:r>
            <a:r>
              <a:rPr lang="ru-RU" sz="1800" dirty="0" smtClean="0">
                <a:solidFill>
                  <a:schemeClr val="bg2">
                    <a:lumMod val="10000"/>
                  </a:schemeClr>
                </a:solidFill>
                <a:latin typeface="Times New Roman" pitchFamily="18" charset="0"/>
                <a:cs typeface="Times New Roman" pitchFamily="18" charset="0"/>
              </a:rPr>
              <a:t>возраста / </a:t>
            </a:r>
            <a:r>
              <a:rPr lang="ru-RU" sz="1800" dirty="0" err="1" smtClean="0">
                <a:solidFill>
                  <a:schemeClr val="bg2">
                    <a:lumMod val="10000"/>
                  </a:schemeClr>
                </a:solidFill>
                <a:latin typeface="Times New Roman" pitchFamily="18" charset="0"/>
                <a:cs typeface="Times New Roman" pitchFamily="18" charset="0"/>
              </a:rPr>
              <a:t>М.П.Дорошкевич,М.П.Кравцов</a:t>
            </a:r>
            <a:r>
              <a:rPr lang="ru-RU" sz="1800" dirty="0" smtClean="0">
                <a:solidFill>
                  <a:schemeClr val="bg2">
                    <a:lumMod val="10000"/>
                  </a:schemeClr>
                </a:solidFill>
                <a:latin typeface="Times New Roman" pitchFamily="18" charset="0"/>
                <a:cs typeface="Times New Roman" pitchFamily="18" charset="0"/>
              </a:rPr>
              <a:t>, </a:t>
            </a:r>
            <a:r>
              <a:rPr lang="ru-RU" sz="1800" dirty="0" err="1" smtClean="0">
                <a:solidFill>
                  <a:schemeClr val="bg2">
                    <a:lumMod val="10000"/>
                  </a:schemeClr>
                </a:solidFill>
                <a:latin typeface="Times New Roman" pitchFamily="18" charset="0"/>
                <a:cs typeface="Times New Roman" pitchFamily="18" charset="0"/>
              </a:rPr>
              <a:t>М.А.Нашкевич</a:t>
            </a:r>
            <a:r>
              <a:rPr lang="ru-RU" sz="1800" dirty="0">
                <a:solidFill>
                  <a:schemeClr val="bg2">
                    <a:lumMod val="10000"/>
                  </a:schemeClr>
                </a:solidFill>
                <a:latin typeface="Times New Roman" pitchFamily="18" charset="0"/>
                <a:cs typeface="Times New Roman" pitchFamily="18" charset="0"/>
              </a:rPr>
              <a:t>, Н.В.Ежова и др</a:t>
            </a:r>
            <a:r>
              <a:rPr lang="ru-RU" sz="1800" dirty="0" smtClean="0">
                <a:solidFill>
                  <a:schemeClr val="bg2">
                    <a:lumMod val="10000"/>
                  </a:schemeClr>
                </a:solidFill>
                <a:latin typeface="Times New Roman" pitchFamily="18" charset="0"/>
                <a:cs typeface="Times New Roman" pitchFamily="18" charset="0"/>
              </a:rPr>
              <a:t>.- Ростов </a:t>
            </a:r>
            <a:r>
              <a:rPr lang="ru-RU" sz="1800" dirty="0" err="1" smtClean="0">
                <a:solidFill>
                  <a:schemeClr val="bg2">
                    <a:lumMod val="10000"/>
                  </a:schemeClr>
                </a:solidFill>
                <a:latin typeface="Times New Roman" pitchFamily="18" charset="0"/>
                <a:cs typeface="Times New Roman" pitchFamily="18" charset="0"/>
              </a:rPr>
              <a:t>н</a:t>
            </a:r>
            <a:r>
              <a:rPr lang="ru-RU" sz="1800" dirty="0" smtClean="0">
                <a:solidFill>
                  <a:schemeClr val="bg2">
                    <a:lumMod val="10000"/>
                  </a:schemeClr>
                </a:solidFill>
                <a:latin typeface="Times New Roman" pitchFamily="18" charset="0"/>
                <a:cs typeface="Times New Roman" pitchFamily="18" charset="0"/>
              </a:rPr>
              <a:t> /Д: Феникс</a:t>
            </a:r>
            <a:r>
              <a:rPr lang="ru-RU" sz="2400" dirty="0" smtClean="0">
                <a:solidFill>
                  <a:schemeClr val="bg2">
                    <a:lumMod val="10000"/>
                  </a:schemeClr>
                </a:solidFill>
                <a:latin typeface="Times New Roman" pitchFamily="18" charset="0"/>
                <a:cs typeface="Times New Roman" pitchFamily="18" charset="0"/>
              </a:rPr>
              <a:t>.</a:t>
            </a:r>
            <a:r>
              <a:rPr lang="ru-RU" sz="2800" dirty="0"/>
              <a:t/>
            </a:r>
            <a:br>
              <a:rPr lang="ru-RU" sz="2800" dirty="0"/>
            </a:br>
            <a:endParaRPr lang="ru-RU" sz="2800" dirty="0"/>
          </a:p>
        </p:txBody>
      </p:sp>
      <p:sp>
        <p:nvSpPr>
          <p:cNvPr id="3" name="Содержимое 2"/>
          <p:cNvSpPr>
            <a:spLocks noGrp="1"/>
          </p:cNvSpPr>
          <p:nvPr>
            <p:ph sz="half" idx="1"/>
          </p:nvPr>
        </p:nvSpPr>
        <p:spPr/>
        <p:txBody>
          <a:bodyPr>
            <a:normAutofit/>
          </a:bodyPr>
          <a:lstStyle/>
          <a:p>
            <a:pPr algn="just">
              <a:buNone/>
            </a:pPr>
            <a:r>
              <a:rPr lang="ru-RU" dirty="0" smtClean="0"/>
              <a:t>	</a:t>
            </a:r>
            <a:r>
              <a:rPr lang="ru-RU" sz="1600" dirty="0" smtClean="0">
                <a:solidFill>
                  <a:schemeClr val="bg2">
                    <a:lumMod val="10000"/>
                  </a:schemeClr>
                </a:solidFill>
                <a:latin typeface="Times New Roman" pitchFamily="18" charset="0"/>
                <a:cs typeface="Times New Roman" pitchFamily="18" charset="0"/>
              </a:rPr>
              <a:t>Рассматриваются </a:t>
            </a:r>
            <a:r>
              <a:rPr lang="ru-RU" sz="1600" dirty="0">
                <a:solidFill>
                  <a:schemeClr val="bg2">
                    <a:lumMod val="10000"/>
                  </a:schemeClr>
                </a:solidFill>
                <a:latin typeface="Times New Roman" pitchFamily="18" charset="0"/>
                <a:cs typeface="Times New Roman" pitchFamily="18" charset="0"/>
              </a:rPr>
              <a:t>вопросы здоровья и физического развития детей, профилактики заболеваний и первой помощи при несчастных случаях, гигиены отдельных органов и систем, гигиенические основы организации жизни детей, их воспитания и обучения в дошкольных учреждениях</a:t>
            </a:r>
            <a:r>
              <a:rPr lang="ru-RU" sz="1600" dirty="0">
                <a:solidFill>
                  <a:schemeClr val="bg2">
                    <a:lumMod val="10000"/>
                  </a:schemeClr>
                </a:solidFill>
              </a:rPr>
              <a:t>.</a:t>
            </a:r>
            <a:br>
              <a:rPr lang="ru-RU" sz="1600" dirty="0">
                <a:solidFill>
                  <a:schemeClr val="bg2">
                    <a:lumMod val="10000"/>
                  </a:schemeClr>
                </a:solidFill>
              </a:rPr>
            </a:br>
            <a:endParaRPr lang="ru-RU" sz="1600" dirty="0">
              <a:solidFill>
                <a:schemeClr val="bg2">
                  <a:lumMod val="10000"/>
                </a:schemeClr>
              </a:solidFill>
            </a:endParaRPr>
          </a:p>
        </p:txBody>
      </p:sp>
      <p:pic>
        <p:nvPicPr>
          <p:cNvPr id="5" name="Содержимое 4" descr="https://ozon-st.cdn.ngenix.net/multimedia/1000069934.jpg"/>
          <p:cNvPicPr>
            <a:picLocks noGrp="1"/>
          </p:cNvPicPr>
          <p:nvPr>
            <p:ph sz="half" idx="2"/>
          </p:nvPr>
        </p:nvPicPr>
        <p:blipFill>
          <a:blip r:embed="rId2">
            <a:extLst>
              <a:ext uri="{28A0092B-C50C-407E-A947-70E740481C1C}">
                <a14:useLocalDpi xmlns:a14="http://schemas.microsoft.com/office/drawing/2010/main" xmlns="" val="0"/>
              </a:ext>
            </a:extLst>
          </a:blip>
          <a:stretch>
            <a:fillRect/>
          </a:stretch>
        </p:blipFill>
        <p:spPr bwMode="auto">
          <a:xfrm>
            <a:off x="5072066" y="1714488"/>
            <a:ext cx="3500462" cy="464347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ononsonounangelo.ru/photos/oparina-hirurgiya-dlya-novorojdennyh-97958-large.jpg"/>
          <p:cNvPicPr>
            <a:picLocks noChangeAspect="1" noChangeArrowheads="1"/>
          </p:cNvPicPr>
          <p:nvPr/>
        </p:nvPicPr>
        <p:blipFill>
          <a:blip r:embed="rId2"/>
          <a:srcRect/>
          <a:stretch>
            <a:fillRect/>
          </a:stretch>
        </p:blipFill>
        <p:spPr bwMode="auto">
          <a:xfrm>
            <a:off x="1" y="0"/>
            <a:ext cx="9143999" cy="6858000"/>
          </a:xfrm>
          <a:prstGeom prst="rect">
            <a:avLst/>
          </a:prstGeom>
          <a:noFill/>
        </p:spPr>
      </p:pic>
      <p:sp>
        <p:nvSpPr>
          <p:cNvPr id="3" name="Прямоугольник 2"/>
          <p:cNvSpPr/>
          <p:nvPr/>
        </p:nvSpPr>
        <p:spPr>
          <a:xfrm>
            <a:off x="0" y="5429264"/>
            <a:ext cx="4429156" cy="954107"/>
          </a:xfrm>
          <a:prstGeom prst="rect">
            <a:avLst/>
          </a:prstGeom>
        </p:spPr>
        <p:txBody>
          <a:bodyPr wrap="square">
            <a:spAutoFit/>
          </a:bodyPr>
          <a:lstStyle/>
          <a:p>
            <a:r>
              <a:rPr lang="ru-RU" sz="2800" dirty="0" smtClean="0">
                <a:latin typeface="Times New Roman" pitchFamily="18" charset="0"/>
                <a:cs typeface="Times New Roman" pitchFamily="18" charset="0"/>
              </a:rPr>
              <a:t>СЕСТРИНСКИЙ УХОД ЗА НОВОРОЖДЕННЫМИ</a:t>
            </a:r>
            <a:endParaRPr lang="ru-RU"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0"/>
            <a:ext cx="8686800" cy="1298448"/>
          </a:xfrm>
        </p:spPr>
        <p:txBody>
          <a:bodyPr>
            <a:normAutofit/>
          </a:bodyPr>
          <a:lstStyle/>
          <a:p>
            <a:pPr algn="l"/>
            <a:r>
              <a:rPr lang="ru-RU" sz="1800" dirty="0" smtClean="0">
                <a:solidFill>
                  <a:schemeClr val="bg2">
                    <a:lumMod val="10000"/>
                  </a:schemeClr>
                </a:solidFill>
                <a:latin typeface="Times New Roman" pitchFamily="18" charset="0"/>
                <a:cs typeface="Times New Roman" pitchFamily="18" charset="0"/>
              </a:rPr>
              <a:t>Новорожденный ребенок: учебное пособие / Н.Ю. Рылова.- М.:ЭКСМО, 2008. – 352 с.</a:t>
            </a:r>
            <a:endParaRPr lang="ru-RU" sz="1800" dirty="0">
              <a:solidFill>
                <a:schemeClr val="bg2">
                  <a:lumMod val="10000"/>
                </a:schemeClr>
              </a:solidFill>
              <a:latin typeface="Times New Roman" pitchFamily="18" charset="0"/>
              <a:cs typeface="Times New Roman" pitchFamily="18" charset="0"/>
            </a:endParaRPr>
          </a:p>
        </p:txBody>
      </p:sp>
      <p:sp>
        <p:nvSpPr>
          <p:cNvPr id="3" name="Содержимое 2"/>
          <p:cNvSpPr>
            <a:spLocks noGrp="1"/>
          </p:cNvSpPr>
          <p:nvPr>
            <p:ph sz="half" idx="1"/>
          </p:nvPr>
        </p:nvSpPr>
        <p:spPr/>
        <p:txBody>
          <a:bodyPr>
            <a:normAutofit lnSpcReduction="10000"/>
          </a:bodyPr>
          <a:lstStyle/>
          <a:p>
            <a:pPr algn="just">
              <a:buNone/>
            </a:pPr>
            <a:r>
              <a:rPr lang="ru-RU" dirty="0" smtClean="0"/>
              <a:t>	</a:t>
            </a:r>
            <a:r>
              <a:rPr lang="ru-RU" sz="1600" dirty="0" smtClean="0">
                <a:solidFill>
                  <a:schemeClr val="bg2">
                    <a:lumMod val="10000"/>
                  </a:schemeClr>
                </a:solidFill>
                <a:latin typeface="Times New Roman" pitchFamily="18" charset="0"/>
                <a:cs typeface="Times New Roman" pitchFamily="18" charset="0"/>
              </a:rPr>
              <a:t>Рабочее пособие посвящено актуальным вопросам </a:t>
            </a:r>
            <a:r>
              <a:rPr lang="ru-RU" sz="1600" dirty="0" err="1" smtClean="0">
                <a:solidFill>
                  <a:schemeClr val="bg2">
                    <a:lumMod val="10000"/>
                  </a:schemeClr>
                </a:solidFill>
                <a:latin typeface="Times New Roman" pitchFamily="18" charset="0"/>
                <a:cs typeface="Times New Roman" pitchFamily="18" charset="0"/>
              </a:rPr>
              <a:t>неонатологии</a:t>
            </a:r>
            <a:r>
              <a:rPr lang="ru-RU" sz="1600" dirty="0" smtClean="0">
                <a:solidFill>
                  <a:schemeClr val="bg2">
                    <a:lumMod val="10000"/>
                  </a:schemeClr>
                </a:solidFill>
                <a:latin typeface="Times New Roman" pitchFamily="18" charset="0"/>
                <a:cs typeface="Times New Roman" pitchFamily="18" charset="0"/>
              </a:rPr>
              <a:t> и содержит материалы по основным разделам: здоровый доношенный и недоношенный ребенок, заболевания новорожденных, уход за больными новорожденными.</a:t>
            </a:r>
          </a:p>
          <a:p>
            <a:pPr algn="just">
              <a:buNone/>
            </a:pPr>
            <a:r>
              <a:rPr lang="ru-RU" sz="1600" dirty="0" smtClean="0">
                <a:solidFill>
                  <a:schemeClr val="bg2">
                    <a:lumMod val="10000"/>
                  </a:schemeClr>
                </a:solidFill>
                <a:latin typeface="Times New Roman" pitchFamily="18" charset="0"/>
                <a:cs typeface="Times New Roman" pitchFamily="18" charset="0"/>
              </a:rPr>
              <a:t>	В основу изложения материала положена модульная технология профессионального обучения. </a:t>
            </a:r>
          </a:p>
          <a:p>
            <a:pPr algn="just">
              <a:buNone/>
            </a:pPr>
            <a:r>
              <a:rPr lang="ru-RU" sz="1600" dirty="0" smtClean="0">
                <a:solidFill>
                  <a:schemeClr val="bg2">
                    <a:lumMod val="10000"/>
                  </a:schemeClr>
                </a:solidFill>
                <a:latin typeface="Times New Roman" pitchFamily="18" charset="0"/>
                <a:cs typeface="Times New Roman" pitchFamily="18" charset="0"/>
              </a:rPr>
              <a:t>	Учебное пособие соответствует требованиям Государственного образовательного стандарта и типовой программы по предмету и предназначено для студентов средних специальных медицинских учебных заведений, слушателей факультетов последипломного образования, средних медицинских работников.</a:t>
            </a:r>
            <a:endParaRPr lang="ru-RU" sz="1600" dirty="0">
              <a:solidFill>
                <a:schemeClr val="bg2">
                  <a:lumMod val="10000"/>
                </a:schemeClr>
              </a:solidFill>
              <a:latin typeface="Times New Roman" pitchFamily="18" charset="0"/>
              <a:cs typeface="Times New Roman" pitchFamily="18" charset="0"/>
            </a:endParaRPr>
          </a:p>
        </p:txBody>
      </p:sp>
      <p:sp>
        <p:nvSpPr>
          <p:cNvPr id="4" name="Содержимое 3"/>
          <p:cNvSpPr>
            <a:spLocks noGrp="1"/>
          </p:cNvSpPr>
          <p:nvPr>
            <p:ph sz="half" idx="2"/>
          </p:nvPr>
        </p:nvSpPr>
        <p:spPr/>
        <p:txBody>
          <a:bodyPr>
            <a:normAutofit lnSpcReduction="10000"/>
          </a:bodyPr>
          <a:lstStyle/>
          <a:p>
            <a:endParaRPr lang="ru-RU" dirty="0"/>
          </a:p>
        </p:txBody>
      </p:sp>
      <p:pic>
        <p:nvPicPr>
          <p:cNvPr id="3075" name="Picture 3" descr="Rylov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72066" y="1600200"/>
            <a:ext cx="3096142" cy="45719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0"/>
            <a:ext cx="8686800" cy="1298448"/>
          </a:xfrm>
        </p:spPr>
        <p:txBody>
          <a:bodyPr>
            <a:noAutofit/>
          </a:bodyPr>
          <a:lstStyle/>
          <a:p>
            <a:pPr algn="l"/>
            <a:r>
              <a:rPr lang="ru-RU" sz="1800" dirty="0" smtClean="0">
                <a:solidFill>
                  <a:schemeClr val="bg2">
                    <a:lumMod val="10000"/>
                  </a:schemeClr>
                </a:solidFill>
                <a:latin typeface="Times New Roman" pitchFamily="18" charset="0"/>
                <a:cs typeface="Times New Roman" pitchFamily="18" charset="0"/>
              </a:rPr>
              <a:t>Сборник материалов для организации работы медицинской сестры отделения новорожденных / </a:t>
            </a:r>
            <a:r>
              <a:rPr lang="ru-RU" sz="1800" dirty="0" err="1" smtClean="0">
                <a:solidFill>
                  <a:schemeClr val="bg2">
                    <a:lumMod val="10000"/>
                  </a:schemeClr>
                </a:solidFill>
                <a:latin typeface="Times New Roman" pitchFamily="18" charset="0"/>
                <a:cs typeface="Times New Roman" pitchFamily="18" charset="0"/>
              </a:rPr>
              <a:t>Общерос</a:t>
            </a:r>
            <a:r>
              <a:rPr lang="ru-RU" sz="1800" dirty="0" smtClean="0">
                <a:solidFill>
                  <a:schemeClr val="bg2">
                    <a:lumMod val="10000"/>
                  </a:schemeClr>
                </a:solidFill>
                <a:latin typeface="Times New Roman" pitchFamily="18" charset="0"/>
                <a:cs typeface="Times New Roman" pitchFamily="18" charset="0"/>
              </a:rPr>
              <a:t>. обществ. орг. мед. сестер «</a:t>
            </a:r>
            <a:r>
              <a:rPr lang="ru-RU" sz="1800" dirty="0" err="1" smtClean="0">
                <a:solidFill>
                  <a:schemeClr val="bg2">
                    <a:lumMod val="10000"/>
                  </a:schemeClr>
                </a:solidFill>
                <a:latin typeface="Times New Roman" pitchFamily="18" charset="0"/>
                <a:cs typeface="Times New Roman" pitchFamily="18" charset="0"/>
              </a:rPr>
              <a:t>Ассоц</a:t>
            </a:r>
            <a:r>
              <a:rPr lang="ru-RU" sz="1800" dirty="0" smtClean="0">
                <a:solidFill>
                  <a:schemeClr val="bg2">
                    <a:lumMod val="10000"/>
                  </a:schemeClr>
                </a:solidFill>
                <a:latin typeface="Times New Roman" pitchFamily="18" charset="0"/>
                <a:cs typeface="Times New Roman" pitchFamily="18" charset="0"/>
              </a:rPr>
              <a:t>. мед. сестер России». – Санкт – Петербург: ООО «Береста», 2013. – 296 с</a:t>
            </a:r>
            <a:r>
              <a:rPr lang="ru-RU" sz="1800" dirty="0" smtClean="0">
                <a:latin typeface="Times New Roman" pitchFamily="18" charset="0"/>
                <a:cs typeface="Times New Roman" pitchFamily="18" charset="0"/>
              </a:rPr>
              <a:t>. </a:t>
            </a:r>
            <a:endParaRPr lang="ru-RU" sz="1800" dirty="0">
              <a:latin typeface="Times New Roman" pitchFamily="18" charset="0"/>
              <a:cs typeface="Times New Roman" pitchFamily="18" charset="0"/>
            </a:endParaRPr>
          </a:p>
        </p:txBody>
      </p:sp>
      <p:sp>
        <p:nvSpPr>
          <p:cNvPr id="3" name="Содержимое 2"/>
          <p:cNvSpPr>
            <a:spLocks noGrp="1"/>
          </p:cNvSpPr>
          <p:nvPr>
            <p:ph sz="half" idx="1"/>
          </p:nvPr>
        </p:nvSpPr>
        <p:spPr/>
        <p:txBody>
          <a:bodyPr/>
          <a:lstStyle/>
          <a:p>
            <a:pPr algn="just">
              <a:buNone/>
            </a:pPr>
            <a:r>
              <a:rPr lang="ru-RU" dirty="0" smtClean="0"/>
              <a:t>	</a:t>
            </a:r>
            <a:r>
              <a:rPr lang="ru-RU" sz="1600" dirty="0" err="1" smtClean="0">
                <a:solidFill>
                  <a:schemeClr val="bg2">
                    <a:lumMod val="10000"/>
                  </a:schemeClr>
                </a:solidFill>
                <a:latin typeface="Times New Roman" pitchFamily="18" charset="0"/>
                <a:cs typeface="Times New Roman" pitchFamily="18" charset="0"/>
              </a:rPr>
              <a:t>Учебно</a:t>
            </a:r>
            <a:r>
              <a:rPr lang="ru-RU" sz="1600" dirty="0" smtClean="0">
                <a:solidFill>
                  <a:schemeClr val="bg2">
                    <a:lumMod val="10000"/>
                  </a:schemeClr>
                </a:solidFill>
                <a:latin typeface="Times New Roman" pitchFamily="18" charset="0"/>
                <a:cs typeface="Times New Roman" pitchFamily="18" charset="0"/>
              </a:rPr>
              <a:t> – методическое пособие для медицинских сестер отделений и палат интенсивной терапии новорожденных родильных домов, отделений патологии новорожденных и ОРИТ новорожденных детских стационаров.</a:t>
            </a:r>
            <a:endParaRPr lang="ru-RU" sz="1600" dirty="0">
              <a:solidFill>
                <a:schemeClr val="bg2">
                  <a:lumMod val="10000"/>
                </a:schemeClr>
              </a:solidFill>
              <a:latin typeface="Times New Roman" pitchFamily="18" charset="0"/>
              <a:cs typeface="Times New Roman" pitchFamily="18" charset="0"/>
            </a:endParaRPr>
          </a:p>
        </p:txBody>
      </p:sp>
      <p:sp>
        <p:nvSpPr>
          <p:cNvPr id="4" name="Содержимое 3"/>
          <p:cNvSpPr>
            <a:spLocks noGrp="1"/>
          </p:cNvSpPr>
          <p:nvPr>
            <p:ph sz="half" idx="2"/>
          </p:nvPr>
        </p:nvSpPr>
        <p:spPr/>
        <p:txBody>
          <a:bodyPr/>
          <a:lstStyle/>
          <a:p>
            <a:endParaRPr lang="ru-RU" dirty="0"/>
          </a:p>
        </p:txBody>
      </p:sp>
      <p:pic>
        <p:nvPicPr>
          <p:cNvPr id="4098" name="Picture 2" descr="cover_novoro_201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86314" y="1571612"/>
            <a:ext cx="3380184" cy="4783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www.thedoctorschannel.com/wp-content/uploads/2014/02/girl-child-shot-vaccine.pn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Текст 2"/>
          <p:cNvSpPr>
            <a:spLocks noGrp="1"/>
          </p:cNvSpPr>
          <p:nvPr>
            <p:ph type="body" idx="1"/>
          </p:nvPr>
        </p:nvSpPr>
        <p:spPr/>
        <p:txBody>
          <a:bodyPr/>
          <a:lstStyle/>
          <a:p>
            <a:endParaRPr lang="ru-RU"/>
          </a:p>
        </p:txBody>
      </p:sp>
      <p:sp>
        <p:nvSpPr>
          <p:cNvPr id="2" name="Заголовок 1"/>
          <p:cNvSpPr>
            <a:spLocks noGrp="1"/>
          </p:cNvSpPr>
          <p:nvPr>
            <p:ph type="title"/>
          </p:nvPr>
        </p:nvSpPr>
        <p:spPr>
          <a:xfrm>
            <a:off x="214282" y="5357826"/>
            <a:ext cx="8686800" cy="1184825"/>
          </a:xfrm>
        </p:spPr>
        <p:txBody>
          <a:bodyPr/>
          <a:lstStyle/>
          <a:p>
            <a:r>
              <a:rPr lang="ru-RU" dirty="0" smtClean="0">
                <a:solidFill>
                  <a:schemeClr val="tx1"/>
                </a:solidFill>
                <a:latin typeface="Times New Roman" pitchFamily="18" charset="0"/>
                <a:cs typeface="Times New Roman" pitchFamily="18" charset="0"/>
              </a:rPr>
              <a:t>Сестринское дело в педиатрии</a:t>
            </a:r>
            <a:endParaRPr lang="ru-RU"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noAutofit/>
          </a:bodyPr>
          <a:lstStyle/>
          <a:p>
            <a:pPr lvl="0" algn="just"/>
            <a:r>
              <a:rPr lang="ru-RU" sz="1800" dirty="0" smtClean="0">
                <a:solidFill>
                  <a:schemeClr val="bg2">
                    <a:lumMod val="10000"/>
                  </a:schemeClr>
                </a:solidFill>
                <a:latin typeface="Times New Roman" pitchFamily="18" charset="0"/>
                <a:cs typeface="Times New Roman" pitchFamily="18" charset="0"/>
              </a:rPr>
              <a:t>Педиатрия: Учебник /Н. В. Ежова, Е.М. </a:t>
            </a:r>
            <a:r>
              <a:rPr lang="ru-RU" sz="1800" dirty="0" err="1" smtClean="0">
                <a:solidFill>
                  <a:schemeClr val="bg2">
                    <a:lumMod val="10000"/>
                  </a:schemeClr>
                </a:solidFill>
                <a:latin typeface="Times New Roman" pitchFamily="18" charset="0"/>
                <a:cs typeface="Times New Roman" pitchFamily="18" charset="0"/>
              </a:rPr>
              <a:t>Русакова</a:t>
            </a:r>
            <a:r>
              <a:rPr lang="ru-RU" sz="1800" dirty="0" smtClean="0">
                <a:solidFill>
                  <a:schemeClr val="bg2">
                    <a:lumMod val="10000"/>
                  </a:schemeClr>
                </a:solidFill>
                <a:latin typeface="Times New Roman" pitchFamily="18" charset="0"/>
                <a:cs typeface="Times New Roman" pitchFamily="18" charset="0"/>
              </a:rPr>
              <a:t>, </a:t>
            </a:r>
            <a:r>
              <a:rPr lang="ru-RU" sz="1800" dirty="0" err="1" smtClean="0">
                <a:solidFill>
                  <a:schemeClr val="bg2">
                    <a:lumMod val="10000"/>
                  </a:schemeClr>
                </a:solidFill>
                <a:latin typeface="Times New Roman" pitchFamily="18" charset="0"/>
                <a:cs typeface="Times New Roman" pitchFamily="18" charset="0"/>
              </a:rPr>
              <a:t>Г.И.Кащеева</a:t>
            </a:r>
            <a:r>
              <a:rPr lang="ru-RU" sz="1800" dirty="0" smtClean="0">
                <a:solidFill>
                  <a:schemeClr val="bg2">
                    <a:lumMod val="10000"/>
                  </a:schemeClr>
                </a:solidFill>
                <a:latin typeface="Times New Roman" pitchFamily="18" charset="0"/>
                <a:cs typeface="Times New Roman" pitchFamily="18" charset="0"/>
              </a:rPr>
              <a:t>. Мн</a:t>
            </a:r>
            <a:r>
              <a:rPr lang="ru-RU" sz="1800" dirty="0" smtClean="0">
                <a:solidFill>
                  <a:schemeClr val="bg2">
                    <a:lumMod val="10000"/>
                  </a:schemeClr>
                </a:solidFill>
                <a:latin typeface="Times New Roman" pitchFamily="18" charset="0"/>
                <a:cs typeface="Times New Roman" pitchFamily="18" charset="0"/>
              </a:rPr>
              <a:t>.: </a:t>
            </a:r>
            <a:r>
              <a:rPr lang="ru-RU" sz="1800" dirty="0" err="1" smtClean="0">
                <a:solidFill>
                  <a:schemeClr val="bg2">
                    <a:lumMod val="10000"/>
                  </a:schemeClr>
                </a:solidFill>
                <a:latin typeface="Times New Roman" pitchFamily="18" charset="0"/>
                <a:cs typeface="Times New Roman" pitchFamily="18" charset="0"/>
              </a:rPr>
              <a:t>Выш</a:t>
            </a:r>
            <a:r>
              <a:rPr lang="ru-RU" sz="1800" dirty="0" smtClean="0">
                <a:solidFill>
                  <a:schemeClr val="bg2">
                    <a:lumMod val="10000"/>
                  </a:schemeClr>
                </a:solidFill>
                <a:latin typeface="Times New Roman" pitchFamily="18" charset="0"/>
                <a:cs typeface="Times New Roman" pitchFamily="18" charset="0"/>
              </a:rPr>
              <a:t>. </a:t>
            </a:r>
            <a:r>
              <a:rPr lang="ru-RU" sz="1800" dirty="0" err="1" smtClean="0">
                <a:solidFill>
                  <a:schemeClr val="bg2">
                    <a:lumMod val="10000"/>
                  </a:schemeClr>
                </a:solidFill>
                <a:latin typeface="Times New Roman" pitchFamily="18" charset="0"/>
                <a:cs typeface="Times New Roman" pitchFamily="18" charset="0"/>
              </a:rPr>
              <a:t>шк</a:t>
            </a:r>
            <a:r>
              <a:rPr lang="ru-RU" sz="1800" dirty="0" smtClean="0">
                <a:solidFill>
                  <a:schemeClr val="bg2">
                    <a:lumMod val="10000"/>
                  </a:schemeClr>
                </a:solidFill>
                <a:latin typeface="Times New Roman" pitchFamily="18" charset="0"/>
                <a:cs typeface="Times New Roman" pitchFamily="18" charset="0"/>
              </a:rPr>
              <a:t>., 2007.-560с.: 16с. </a:t>
            </a:r>
            <a:r>
              <a:rPr lang="ru-RU" sz="1800" dirty="0" err="1" smtClean="0">
                <a:solidFill>
                  <a:schemeClr val="bg2">
                    <a:lumMod val="10000"/>
                  </a:schemeClr>
                </a:solidFill>
                <a:latin typeface="Times New Roman" pitchFamily="18" charset="0"/>
                <a:cs typeface="Times New Roman" pitchFamily="18" charset="0"/>
              </a:rPr>
              <a:t>цв</a:t>
            </a:r>
            <a:r>
              <a:rPr lang="ru-RU" sz="1800" dirty="0" smtClean="0">
                <a:solidFill>
                  <a:schemeClr val="bg2">
                    <a:lumMod val="10000"/>
                  </a:schemeClr>
                </a:solidFill>
                <a:latin typeface="Times New Roman" pitchFamily="18" charset="0"/>
                <a:cs typeface="Times New Roman" pitchFamily="18" charset="0"/>
              </a:rPr>
              <a:t>. </a:t>
            </a:r>
            <a:r>
              <a:rPr lang="ru-RU" sz="1800" dirty="0" err="1" smtClean="0">
                <a:solidFill>
                  <a:schemeClr val="bg2">
                    <a:lumMod val="10000"/>
                  </a:schemeClr>
                </a:solidFill>
                <a:latin typeface="Times New Roman" pitchFamily="18" charset="0"/>
                <a:cs typeface="Times New Roman" pitchFamily="18" charset="0"/>
              </a:rPr>
              <a:t>вкл</a:t>
            </a:r>
            <a:r>
              <a:rPr lang="ru-RU" sz="1800" dirty="0" smtClean="0">
                <a:solidFill>
                  <a:schemeClr val="bg2">
                    <a:lumMod val="10000"/>
                  </a:schemeClr>
                </a:solidFill>
                <a:latin typeface="Times New Roman" pitchFamily="18" charset="0"/>
                <a:cs typeface="Times New Roman" pitchFamily="18" charset="0"/>
              </a:rPr>
              <a:t>.: ил</a:t>
            </a:r>
            <a:r>
              <a:rPr lang="ru-RU" sz="1800" dirty="0" smtClean="0"/>
              <a:t>.</a:t>
            </a:r>
            <a:endParaRPr lang="ru-RU" sz="1800" dirty="0"/>
          </a:p>
        </p:txBody>
      </p:sp>
      <p:sp>
        <p:nvSpPr>
          <p:cNvPr id="3" name="Содержимое 2"/>
          <p:cNvSpPr>
            <a:spLocks noGrp="1"/>
          </p:cNvSpPr>
          <p:nvPr>
            <p:ph sz="half" idx="1"/>
          </p:nvPr>
        </p:nvSpPr>
        <p:spPr>
          <a:xfrm>
            <a:off x="457200" y="1600200"/>
            <a:ext cx="4038600" cy="4686320"/>
          </a:xfrm>
        </p:spPr>
        <p:txBody>
          <a:bodyPr>
            <a:normAutofit fontScale="40000" lnSpcReduction="20000"/>
          </a:bodyPr>
          <a:lstStyle/>
          <a:p>
            <a:pPr lvl="0" algn="just" fontAlgn="t">
              <a:buNone/>
            </a:pPr>
            <a:r>
              <a:rPr lang="ru-RU" dirty="0"/>
              <a:t>	</a:t>
            </a:r>
            <a:r>
              <a:rPr lang="ru-RU" dirty="0" smtClean="0"/>
              <a:t> </a:t>
            </a:r>
            <a:r>
              <a:rPr lang="ru-RU" sz="4000" dirty="0">
                <a:solidFill>
                  <a:schemeClr val="bg2">
                    <a:lumMod val="10000"/>
                  </a:schemeClr>
                </a:solidFill>
                <a:latin typeface="Times New Roman" pitchFamily="18" charset="0"/>
                <a:cs typeface="Times New Roman" pitchFamily="18" charset="0"/>
              </a:rPr>
              <a:t>Освещены вопросы физического, психического и полового развития ребенка, анатомические и физиологические особенности детского организма, современные представления о вскармливании новорожденных и детей первых лет жизни и специфике питания в условиях загрязнения окружающей среды радионуклидами. Изложены болезни детского организма, уход при них, медицинская помощь при неотложных состояниях; работа детских медицинских учреждений; гигиенические и противоэпидемические требования к ним; обязанности медсестры и особенности ее работы в профильных отделениях, правильное ведение медицинской документации; медико-психологические проблемы, возникающие при работе с детьми и их родителями.</a:t>
            </a:r>
          </a:p>
          <a:p>
            <a:pPr algn="just">
              <a:buNone/>
            </a:pPr>
            <a:r>
              <a:rPr lang="ru-RU" sz="4000" dirty="0">
                <a:latin typeface="Times New Roman" pitchFamily="18" charset="0"/>
                <a:cs typeface="Times New Roman" pitchFamily="18" charset="0"/>
              </a:rPr>
              <a:t> </a:t>
            </a:r>
          </a:p>
          <a:p>
            <a:pPr>
              <a:buNone/>
            </a:pPr>
            <a:endParaRPr lang="ru-RU" sz="3400" dirty="0">
              <a:latin typeface="Times New Roman" pitchFamily="18" charset="0"/>
              <a:cs typeface="Times New Roman" pitchFamily="18" charset="0"/>
            </a:endParaRPr>
          </a:p>
        </p:txBody>
      </p:sp>
      <p:pic>
        <p:nvPicPr>
          <p:cNvPr id="2050" name="Picture 2"/>
          <p:cNvPicPr>
            <a:picLocks noGrp="1" noChangeAspect="1" noChangeArrowheads="1"/>
          </p:cNvPicPr>
          <p:nvPr>
            <p:ph sz="half" idx="2"/>
          </p:nvPr>
        </p:nvPicPr>
        <p:blipFill>
          <a:blip r:embed="rId2"/>
          <a:stretch>
            <a:fillRect/>
          </a:stretch>
        </p:blipFill>
        <p:spPr bwMode="auto">
          <a:xfrm>
            <a:off x="5214942" y="1440615"/>
            <a:ext cx="3286148" cy="49292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0"/>
            <a:ext cx="8686800" cy="1298448"/>
          </a:xfrm>
        </p:spPr>
        <p:txBody>
          <a:bodyPr>
            <a:normAutofit fontScale="90000"/>
          </a:bodyPr>
          <a:lstStyle/>
          <a:p>
            <a:pPr algn="l"/>
            <a:r>
              <a:rPr lang="ru-RU" dirty="0" smtClean="0"/>
              <a:t/>
            </a:r>
            <a:br>
              <a:rPr lang="ru-RU" dirty="0" smtClean="0"/>
            </a:br>
            <a:r>
              <a:rPr lang="ru-RU" sz="2700" dirty="0" smtClean="0">
                <a:latin typeface="Times New Roman" pitchFamily="18" charset="0"/>
                <a:cs typeface="Times New Roman" pitchFamily="18" charset="0"/>
              </a:rPr>
              <a:t> </a:t>
            </a:r>
            <a:r>
              <a:rPr lang="ru-RU" sz="2000" dirty="0" smtClean="0">
                <a:solidFill>
                  <a:schemeClr val="bg2">
                    <a:lumMod val="10000"/>
                  </a:schemeClr>
                </a:solidFill>
                <a:latin typeface="Times New Roman" pitchFamily="18" charset="0"/>
                <a:cs typeface="Times New Roman" pitchFamily="18" charset="0"/>
              </a:rPr>
              <a:t>Педиатрия. Практикум/ Н.В.Ежова, Г.И. Ежов. – Мн.: </a:t>
            </a:r>
            <a:r>
              <a:rPr lang="ru-RU" sz="2000" dirty="0" err="1" smtClean="0">
                <a:solidFill>
                  <a:schemeClr val="bg2">
                    <a:lumMod val="10000"/>
                  </a:schemeClr>
                </a:solidFill>
                <a:latin typeface="Times New Roman" pitchFamily="18" charset="0"/>
                <a:cs typeface="Times New Roman" pitchFamily="18" charset="0"/>
              </a:rPr>
              <a:t>Выш.шк</a:t>
            </a:r>
            <a:r>
              <a:rPr lang="ru-RU" sz="2000" dirty="0" smtClean="0">
                <a:solidFill>
                  <a:schemeClr val="bg2">
                    <a:lumMod val="10000"/>
                  </a:schemeClr>
                </a:solidFill>
                <a:latin typeface="Times New Roman" pitchFamily="18" charset="0"/>
                <a:cs typeface="Times New Roman" pitchFamily="18" charset="0"/>
              </a:rPr>
              <a:t>., 2003. – 318 с.: </a:t>
            </a:r>
            <a:r>
              <a:rPr lang="ru-RU" sz="2000" dirty="0" err="1" smtClean="0">
                <a:solidFill>
                  <a:schemeClr val="bg2">
                    <a:lumMod val="10000"/>
                  </a:schemeClr>
                </a:solidFill>
                <a:latin typeface="Times New Roman" pitchFamily="18" charset="0"/>
                <a:cs typeface="Times New Roman" pitchFamily="18" charset="0"/>
              </a:rPr>
              <a:t>цв</a:t>
            </a:r>
            <a:r>
              <a:rPr lang="ru-RU" sz="2000" dirty="0" smtClean="0">
                <a:solidFill>
                  <a:schemeClr val="bg2">
                    <a:lumMod val="10000"/>
                  </a:schemeClr>
                </a:solidFill>
                <a:latin typeface="Times New Roman" pitchFamily="18" charset="0"/>
                <a:cs typeface="Times New Roman" pitchFamily="18" charset="0"/>
              </a:rPr>
              <a:t>. </a:t>
            </a:r>
            <a:r>
              <a:rPr lang="ru-RU" sz="2000" dirty="0" err="1" smtClean="0">
                <a:solidFill>
                  <a:schemeClr val="bg2">
                    <a:lumMod val="10000"/>
                  </a:schemeClr>
                </a:solidFill>
                <a:latin typeface="Times New Roman" pitchFamily="18" charset="0"/>
                <a:cs typeface="Times New Roman" pitchFamily="18" charset="0"/>
              </a:rPr>
              <a:t>вкл</a:t>
            </a:r>
            <a:r>
              <a:rPr lang="ru-RU" sz="2000" dirty="0" smtClean="0">
                <a:solidFill>
                  <a:schemeClr val="bg2">
                    <a:lumMod val="10000"/>
                  </a:schemeClr>
                </a:solidFill>
                <a:latin typeface="Times New Roman" pitchFamily="18" charset="0"/>
                <a:cs typeface="Times New Roman" pitchFamily="18" charset="0"/>
              </a:rPr>
              <a:t>., ил.</a:t>
            </a:r>
            <a:r>
              <a:rPr lang="ru-RU" sz="4000" dirty="0">
                <a:latin typeface="Times New Roman" pitchFamily="18" charset="0"/>
                <a:cs typeface="Times New Roman" pitchFamily="18" charset="0"/>
              </a:rPr>
              <a:t/>
            </a:r>
            <a:br>
              <a:rPr lang="ru-RU" sz="4000" dirty="0">
                <a:latin typeface="Times New Roman" pitchFamily="18" charset="0"/>
                <a:cs typeface="Times New Roman" pitchFamily="18" charset="0"/>
              </a:rPr>
            </a:br>
            <a:endParaRPr lang="ru-RU" sz="4000" dirty="0">
              <a:latin typeface="Times New Roman" pitchFamily="18" charset="0"/>
              <a:cs typeface="Times New Roman" pitchFamily="18" charset="0"/>
            </a:endParaRPr>
          </a:p>
        </p:txBody>
      </p:sp>
      <p:sp>
        <p:nvSpPr>
          <p:cNvPr id="3" name="Содержимое 2"/>
          <p:cNvSpPr>
            <a:spLocks noGrp="1"/>
          </p:cNvSpPr>
          <p:nvPr>
            <p:ph sz="half" idx="1"/>
          </p:nvPr>
        </p:nvSpPr>
        <p:spPr/>
        <p:txBody>
          <a:bodyPr>
            <a:normAutofit fontScale="85000" lnSpcReduction="20000"/>
          </a:bodyPr>
          <a:lstStyle/>
          <a:p>
            <a:pPr algn="just">
              <a:buNone/>
            </a:pPr>
            <a:r>
              <a:rPr lang="ru-RU" dirty="0" smtClean="0"/>
              <a:t>	</a:t>
            </a:r>
            <a:r>
              <a:rPr lang="ru-RU" sz="2300" dirty="0" smtClean="0">
                <a:solidFill>
                  <a:schemeClr val="bg2">
                    <a:lumMod val="10000"/>
                  </a:schemeClr>
                </a:solidFill>
                <a:latin typeface="Times New Roman" pitchFamily="18" charset="0"/>
                <a:cs typeface="Times New Roman" pitchFamily="18" charset="0"/>
              </a:rPr>
              <a:t>Даны </a:t>
            </a:r>
            <a:r>
              <a:rPr lang="ru-RU" sz="2300" dirty="0">
                <a:solidFill>
                  <a:schemeClr val="bg2">
                    <a:lumMod val="10000"/>
                  </a:schemeClr>
                </a:solidFill>
                <a:latin typeface="Times New Roman" pitchFamily="18" charset="0"/>
                <a:cs typeface="Times New Roman" pitchFamily="18" charset="0"/>
              </a:rPr>
              <a:t>алгоритмы выполнения практических навыков по уходу и наблюдению за здоровым и больным ребенком. Описаны основы рационального питания, обследование, подготовка и методика проведения лабораторных исследований, выполнение лечебных процедур и манипуляций, в том числе при оказании неотложной помощи. Для учащихся медицинских училищ, медицинских сестер детских лечебно-профилактических учреждений, студентов педиатрических факультетов медицинских вузов.</a:t>
            </a:r>
          </a:p>
          <a:p>
            <a:endParaRPr lang="ru-RU" dirty="0"/>
          </a:p>
        </p:txBody>
      </p:sp>
      <p:pic>
        <p:nvPicPr>
          <p:cNvPr id="5" name="Содержимое 4" descr="https://ozon-st.cdn.ngenix.net/multimedia/1005579560.jpg"/>
          <p:cNvPicPr>
            <a:picLocks noGrp="1"/>
          </p:cNvPicPr>
          <p:nvPr>
            <p:ph sz="half" idx="2"/>
          </p:nvPr>
        </p:nvPicPr>
        <p:blipFill>
          <a:blip r:embed="rId2">
            <a:extLst>
              <a:ext uri="{28A0092B-C50C-407E-A947-70E740481C1C}">
                <a14:useLocalDpi xmlns:a14="http://schemas.microsoft.com/office/drawing/2010/main" xmlns="" val="0"/>
              </a:ext>
            </a:extLst>
          </a:blip>
          <a:stretch>
            <a:fillRect/>
          </a:stretch>
        </p:blipFill>
        <p:spPr bwMode="auto">
          <a:xfrm>
            <a:off x="5348587" y="1600200"/>
            <a:ext cx="2942626" cy="4724400"/>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0"/>
            <a:ext cx="8686800" cy="1298448"/>
          </a:xfrm>
        </p:spPr>
        <p:txBody>
          <a:bodyPr>
            <a:normAutofit fontScale="90000"/>
          </a:bodyPr>
          <a:lstStyle/>
          <a:p>
            <a:pPr algn="l"/>
            <a:r>
              <a:rPr lang="ru-RU" sz="4000" dirty="0" smtClean="0"/>
              <a:t/>
            </a:r>
            <a:br>
              <a:rPr lang="ru-RU" sz="4000" dirty="0" smtClean="0"/>
            </a:br>
            <a:r>
              <a:rPr lang="ru-RU" sz="2000" dirty="0" smtClean="0">
                <a:solidFill>
                  <a:schemeClr val="bg2">
                    <a:lumMod val="10000"/>
                  </a:schemeClr>
                </a:solidFill>
                <a:latin typeface="Times New Roman" pitchFamily="18" charset="0"/>
                <a:cs typeface="Times New Roman" pitchFamily="18" charset="0"/>
              </a:rPr>
              <a:t>Педиатрия </a:t>
            </a:r>
            <a:r>
              <a:rPr lang="ru-RU" sz="2000" dirty="0">
                <a:solidFill>
                  <a:schemeClr val="bg2">
                    <a:lumMod val="10000"/>
                  </a:schemeClr>
                </a:solidFill>
                <a:latin typeface="Times New Roman" pitchFamily="18" charset="0"/>
                <a:cs typeface="Times New Roman" pitchFamily="18" charset="0"/>
              </a:rPr>
              <a:t>с детскими </a:t>
            </a:r>
            <a:r>
              <a:rPr lang="ru-RU" sz="2000" dirty="0" smtClean="0">
                <a:solidFill>
                  <a:schemeClr val="bg2">
                    <a:lumMod val="10000"/>
                  </a:schemeClr>
                </a:solidFill>
                <a:latin typeface="Times New Roman" pitchFamily="18" charset="0"/>
                <a:cs typeface="Times New Roman" pitchFamily="18" charset="0"/>
              </a:rPr>
              <a:t>инфекциями / Н.Г.Соколова, </a:t>
            </a:r>
            <a:r>
              <a:rPr lang="ru-RU" sz="2000" dirty="0" err="1" smtClean="0">
                <a:solidFill>
                  <a:schemeClr val="bg2">
                    <a:lumMod val="10000"/>
                  </a:schemeClr>
                </a:solidFill>
                <a:latin typeface="Times New Roman" pitchFamily="18" charset="0"/>
                <a:cs typeface="Times New Roman" pitchFamily="18" charset="0"/>
              </a:rPr>
              <a:t>В.Д.Тульчинская</a:t>
            </a:r>
            <a:r>
              <a:rPr lang="ru-RU" sz="2000" dirty="0" smtClean="0">
                <a:solidFill>
                  <a:schemeClr val="bg2">
                    <a:lumMod val="10000"/>
                  </a:schemeClr>
                </a:solidFill>
                <a:latin typeface="Times New Roman" pitchFamily="18" charset="0"/>
                <a:cs typeface="Times New Roman" pitchFamily="18" charset="0"/>
              </a:rPr>
              <a:t>.- Ростов </a:t>
            </a:r>
            <a:r>
              <a:rPr lang="ru-RU" sz="2000" dirty="0" err="1" smtClean="0">
                <a:solidFill>
                  <a:schemeClr val="bg2">
                    <a:lumMod val="10000"/>
                  </a:schemeClr>
                </a:solidFill>
                <a:latin typeface="Times New Roman" pitchFamily="18" charset="0"/>
                <a:cs typeface="Times New Roman" pitchFamily="18" charset="0"/>
              </a:rPr>
              <a:t>н</a:t>
            </a:r>
            <a:r>
              <a:rPr lang="ru-RU" sz="2000" dirty="0" smtClean="0">
                <a:solidFill>
                  <a:schemeClr val="bg2">
                    <a:lumMod val="10000"/>
                  </a:schemeClr>
                </a:solidFill>
                <a:latin typeface="Times New Roman" pitchFamily="18" charset="0"/>
                <a:cs typeface="Times New Roman" pitchFamily="18" charset="0"/>
              </a:rPr>
              <a:t>/Д: Феникс</a:t>
            </a:r>
            <a:r>
              <a:rPr lang="ru-RU" dirty="0"/>
              <a:t/>
            </a:r>
            <a:br>
              <a:rPr lang="ru-RU" dirty="0"/>
            </a:br>
            <a:endParaRPr lang="ru-RU" dirty="0"/>
          </a:p>
        </p:txBody>
      </p:sp>
      <p:sp>
        <p:nvSpPr>
          <p:cNvPr id="3" name="Содержимое 2"/>
          <p:cNvSpPr>
            <a:spLocks noGrp="1"/>
          </p:cNvSpPr>
          <p:nvPr>
            <p:ph sz="half" idx="1"/>
          </p:nvPr>
        </p:nvSpPr>
        <p:spPr>
          <a:xfrm>
            <a:off x="457200" y="1600200"/>
            <a:ext cx="4038600" cy="4972072"/>
          </a:xfrm>
        </p:spPr>
        <p:txBody>
          <a:bodyPr>
            <a:noAutofit/>
          </a:bodyPr>
          <a:lstStyle/>
          <a:p>
            <a:pPr algn="just">
              <a:buNone/>
            </a:pPr>
            <a:r>
              <a:rPr lang="ru-RU" sz="1400" dirty="0" smtClean="0"/>
              <a:t>	</a:t>
            </a:r>
            <a:r>
              <a:rPr lang="ru-RU" sz="1600" dirty="0" smtClean="0">
                <a:solidFill>
                  <a:schemeClr val="bg2">
                    <a:lumMod val="10000"/>
                  </a:schemeClr>
                </a:solidFill>
                <a:latin typeface="Times New Roman" pitchFamily="18" charset="0"/>
                <a:cs typeface="Times New Roman" pitchFamily="18" charset="0"/>
              </a:rPr>
              <a:t>Учебник </a:t>
            </a:r>
            <a:r>
              <a:rPr lang="ru-RU" sz="1600" dirty="0">
                <a:solidFill>
                  <a:schemeClr val="bg2">
                    <a:lumMod val="10000"/>
                  </a:schemeClr>
                </a:solidFill>
                <a:latin typeface="Times New Roman" pitchFamily="18" charset="0"/>
                <a:cs typeface="Times New Roman" pitchFamily="18" charset="0"/>
              </a:rPr>
              <a:t>соответствует образовательному стандарту средних медицинских учреждений. В нем изложены данные о наиболее часто встречающихся заболеваниях у детей, начиная с периода новорожденности. Учитывая требования, предъявляемые к обучению и практической деятельности фельдшера, дается традиционная методика обследования детей по функциональным системам, описаны алгоритмы оказания неотложной помощи при критических состояниях у детей, а также алгоритмы выполнения манипуляций с учетом детского возраста. </a:t>
            </a:r>
            <a:r>
              <a:rPr lang="ru-RU" sz="1600" dirty="0" smtClean="0">
                <a:solidFill>
                  <a:schemeClr val="bg2">
                    <a:lumMod val="10000"/>
                  </a:schemeClr>
                </a:solidFill>
                <a:latin typeface="Times New Roman" pitchFamily="18" charset="0"/>
                <a:cs typeface="Times New Roman" pitchFamily="18" charset="0"/>
              </a:rPr>
              <a:t>Даны </a:t>
            </a:r>
            <a:r>
              <a:rPr lang="ru-RU" sz="1600" dirty="0">
                <a:solidFill>
                  <a:schemeClr val="bg2">
                    <a:lumMod val="10000"/>
                  </a:schemeClr>
                </a:solidFill>
                <a:latin typeface="Times New Roman" pitchFamily="18" charset="0"/>
                <a:cs typeface="Times New Roman" pitchFamily="18" charset="0"/>
              </a:rPr>
              <a:t>правила выписки рецептов, указаны возрастные дозы и формы выпуска широко используемых препаратов.</a:t>
            </a:r>
            <a:br>
              <a:rPr lang="ru-RU" sz="1600" dirty="0">
                <a:solidFill>
                  <a:schemeClr val="bg2">
                    <a:lumMod val="10000"/>
                  </a:schemeClr>
                </a:solidFill>
                <a:latin typeface="Times New Roman" pitchFamily="18" charset="0"/>
                <a:cs typeface="Times New Roman" pitchFamily="18" charset="0"/>
              </a:rPr>
            </a:br>
            <a:endParaRPr lang="ru-RU" sz="1400" dirty="0">
              <a:solidFill>
                <a:schemeClr val="bg2">
                  <a:lumMod val="10000"/>
                </a:schemeClr>
              </a:solidFill>
              <a:latin typeface="Times New Roman" pitchFamily="18" charset="0"/>
              <a:cs typeface="Times New Roman" pitchFamily="18" charset="0"/>
            </a:endParaRPr>
          </a:p>
        </p:txBody>
      </p:sp>
      <p:pic>
        <p:nvPicPr>
          <p:cNvPr id="5" name="Содержимое 4" descr="Педиатрия с детскими инфекциями"/>
          <p:cNvPicPr>
            <a:picLocks noGrp="1"/>
          </p:cNvPicPr>
          <p:nvPr>
            <p:ph sz="half" idx="2"/>
          </p:nvPr>
        </p:nvPicPr>
        <p:blipFill>
          <a:blip r:embed="rId2">
            <a:extLst>
              <a:ext uri="{28A0092B-C50C-407E-A947-70E740481C1C}">
                <a14:useLocalDpi xmlns:a14="http://schemas.microsoft.com/office/drawing/2010/main" xmlns="" val="0"/>
              </a:ext>
            </a:extLst>
          </a:blip>
          <a:stretch>
            <a:fillRect/>
          </a:stretch>
        </p:blipFill>
        <p:spPr bwMode="auto">
          <a:xfrm>
            <a:off x="5286380" y="1714488"/>
            <a:ext cx="3214709" cy="4572032"/>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0"/>
            <a:ext cx="8686800" cy="1298448"/>
          </a:xfrm>
        </p:spPr>
        <p:txBody>
          <a:bodyPr>
            <a:normAutofit fontScale="90000"/>
          </a:bodyPr>
          <a:lstStyle/>
          <a:p>
            <a:pPr algn="l"/>
            <a:r>
              <a:rPr lang="ru-RU" dirty="0" smtClean="0"/>
              <a:t/>
            </a:r>
            <a:br>
              <a:rPr lang="ru-RU" dirty="0" smtClean="0"/>
            </a:br>
            <a:r>
              <a:rPr lang="ru-RU" sz="2000" dirty="0" err="1" smtClean="0">
                <a:solidFill>
                  <a:schemeClr val="bg2">
                    <a:lumMod val="10000"/>
                  </a:schemeClr>
                </a:solidFill>
                <a:latin typeface="Times New Roman" pitchFamily="18" charset="0"/>
                <a:cs typeface="Times New Roman" pitchFamily="18" charset="0"/>
              </a:rPr>
              <a:t>ГрипсимеЕнгибарьянц</a:t>
            </a:r>
            <a:r>
              <a:rPr lang="ru-RU" sz="2000" dirty="0">
                <a:solidFill>
                  <a:schemeClr val="bg2">
                    <a:lumMod val="10000"/>
                  </a:schemeClr>
                </a:solidFill>
                <a:latin typeface="Times New Roman" pitchFamily="18" charset="0"/>
                <a:cs typeface="Times New Roman" pitchFamily="18" charset="0"/>
              </a:rPr>
              <a:t>: Педиатрия с детскими инфекциями. Практикум</a:t>
            </a:r>
            <a:r>
              <a:rPr lang="ru-RU" dirty="0"/>
              <a:t/>
            </a:r>
            <a:br>
              <a:rPr lang="ru-RU" dirty="0"/>
            </a:br>
            <a:endParaRPr lang="ru-RU" dirty="0"/>
          </a:p>
        </p:txBody>
      </p:sp>
      <p:sp>
        <p:nvSpPr>
          <p:cNvPr id="3" name="Содержимое 2"/>
          <p:cNvSpPr>
            <a:spLocks noGrp="1"/>
          </p:cNvSpPr>
          <p:nvPr>
            <p:ph sz="half" idx="1"/>
          </p:nvPr>
        </p:nvSpPr>
        <p:spPr>
          <a:xfrm>
            <a:off x="457200" y="1600200"/>
            <a:ext cx="4038600" cy="4829196"/>
          </a:xfrm>
        </p:spPr>
        <p:txBody>
          <a:bodyPr>
            <a:noAutofit/>
          </a:bodyPr>
          <a:lstStyle/>
          <a:p>
            <a:pPr algn="just">
              <a:buNone/>
            </a:pPr>
            <a:r>
              <a:rPr lang="ru-RU" sz="1600" dirty="0" smtClean="0"/>
              <a:t>	</a:t>
            </a:r>
            <a:r>
              <a:rPr lang="ru-RU" sz="1600" dirty="0" smtClean="0">
                <a:solidFill>
                  <a:schemeClr val="bg2">
                    <a:lumMod val="10000"/>
                  </a:schemeClr>
                </a:solidFill>
                <a:latin typeface="Times New Roman" pitchFamily="18" charset="0"/>
                <a:cs typeface="Times New Roman" pitchFamily="18" charset="0"/>
              </a:rPr>
              <a:t>Учебное </a:t>
            </a:r>
            <a:r>
              <a:rPr lang="ru-RU" sz="1600" dirty="0">
                <a:solidFill>
                  <a:schemeClr val="bg2">
                    <a:lumMod val="10000"/>
                  </a:schemeClr>
                </a:solidFill>
                <a:latin typeface="Times New Roman" pitchFamily="18" charset="0"/>
                <a:cs typeface="Times New Roman" pitchFamily="18" charset="0"/>
              </a:rPr>
              <a:t>пособие </a:t>
            </a:r>
            <a:r>
              <a:rPr lang="ru-RU" sz="1600" dirty="0" smtClean="0">
                <a:solidFill>
                  <a:schemeClr val="bg2">
                    <a:lumMod val="10000"/>
                  </a:schemeClr>
                </a:solidFill>
                <a:latin typeface="Times New Roman" pitchFamily="18" charset="0"/>
                <a:cs typeface="Times New Roman" pitchFamily="18" charset="0"/>
              </a:rPr>
              <a:t>«Педиатрия с детскими инфекциями» ставит </a:t>
            </a:r>
            <a:r>
              <a:rPr lang="ru-RU" sz="1600" dirty="0">
                <a:solidFill>
                  <a:schemeClr val="bg2">
                    <a:lumMod val="10000"/>
                  </a:schemeClr>
                </a:solidFill>
                <a:latin typeface="Times New Roman" pitchFamily="18" charset="0"/>
                <a:cs typeface="Times New Roman" pitchFamily="18" charset="0"/>
              </a:rPr>
              <a:t>своей целью научить </a:t>
            </a:r>
            <a:r>
              <a:rPr lang="ru-RU" sz="1600" dirty="0" smtClean="0">
                <a:solidFill>
                  <a:schemeClr val="bg2">
                    <a:lumMod val="10000"/>
                  </a:schemeClr>
                </a:solidFill>
                <a:latin typeface="Times New Roman" pitchFamily="18" charset="0"/>
                <a:cs typeface="Times New Roman" pitchFamily="18" charset="0"/>
              </a:rPr>
              <a:t>фельдшера </a:t>
            </a:r>
            <a:r>
              <a:rPr lang="ru-RU" sz="1600" dirty="0">
                <a:solidFill>
                  <a:schemeClr val="bg2">
                    <a:lumMod val="10000"/>
                  </a:schemeClr>
                </a:solidFill>
                <a:latin typeface="Times New Roman" pitchFamily="18" charset="0"/>
                <a:cs typeface="Times New Roman" pitchFamily="18" charset="0"/>
              </a:rPr>
              <a:t>диагностике, клинике, профилактике и лечению различных заболеваний у новорожденных и детей грудного, раннего и старшего возрастов. Описаны проблемы расстройства пищеварения и, болезни органов дыхания, почек, эндокринной системы, сердца, инфекционные заболевания.</a:t>
            </a:r>
            <a:br>
              <a:rPr lang="ru-RU" sz="1600" dirty="0">
                <a:solidFill>
                  <a:schemeClr val="bg2">
                    <a:lumMod val="10000"/>
                  </a:schemeClr>
                </a:solidFill>
                <a:latin typeface="Times New Roman" pitchFamily="18" charset="0"/>
                <a:cs typeface="Times New Roman" pitchFamily="18" charset="0"/>
              </a:rPr>
            </a:br>
            <a:r>
              <a:rPr lang="ru-RU" sz="1600" dirty="0">
                <a:solidFill>
                  <a:schemeClr val="bg2">
                    <a:lumMod val="10000"/>
                  </a:schemeClr>
                </a:solidFill>
                <a:latin typeface="Times New Roman" pitchFamily="18" charset="0"/>
                <a:cs typeface="Times New Roman" pitchFamily="18" charset="0"/>
              </a:rPr>
              <a:t>Учебное пособие снабжено рекомендациями по самоподготовке студентов, учебными картами по формированию мануальных </a:t>
            </a:r>
            <a:r>
              <a:rPr lang="ru-RU" sz="1600" dirty="0" smtClean="0">
                <a:solidFill>
                  <a:schemeClr val="bg2">
                    <a:lumMod val="10000"/>
                  </a:schemeClr>
                </a:solidFill>
                <a:latin typeface="Times New Roman" pitchFamily="18" charset="0"/>
                <a:cs typeface="Times New Roman" pitchFamily="18" charset="0"/>
              </a:rPr>
              <a:t>навыков.</a:t>
            </a:r>
            <a:r>
              <a:rPr lang="ru-RU" sz="1600" dirty="0">
                <a:solidFill>
                  <a:schemeClr val="bg2">
                    <a:lumMod val="10000"/>
                  </a:schemeClr>
                </a:solidFill>
                <a:latin typeface="Times New Roman" pitchFamily="18" charset="0"/>
                <a:cs typeface="Times New Roman" pitchFamily="18" charset="0"/>
              </a:rPr>
              <a:t/>
            </a:r>
            <a:br>
              <a:rPr lang="ru-RU" sz="1600" dirty="0">
                <a:solidFill>
                  <a:schemeClr val="bg2">
                    <a:lumMod val="10000"/>
                  </a:schemeClr>
                </a:solidFill>
                <a:latin typeface="Times New Roman" pitchFamily="18" charset="0"/>
                <a:cs typeface="Times New Roman" pitchFamily="18" charset="0"/>
              </a:rPr>
            </a:br>
            <a:r>
              <a:rPr lang="ru-RU" sz="1600" dirty="0">
                <a:solidFill>
                  <a:schemeClr val="bg2">
                    <a:lumMod val="10000"/>
                  </a:schemeClr>
                </a:solidFill>
                <a:latin typeface="Times New Roman" pitchFamily="18" charset="0"/>
                <a:cs typeface="Times New Roman" pitchFamily="18" charset="0"/>
              </a:rPr>
              <a:t>Предназначено для студентов, обучающихся по медицинским специальностям, преподавателей, медицинских работников</a:t>
            </a:r>
            <a:r>
              <a:rPr lang="ru-RU" sz="1600" dirty="0">
                <a:latin typeface="Times New Roman" pitchFamily="18" charset="0"/>
                <a:cs typeface="Times New Roman" pitchFamily="18" charset="0"/>
              </a:rPr>
              <a:t>.</a:t>
            </a:r>
            <a:br>
              <a:rPr lang="ru-RU" sz="1600" dirty="0">
                <a:latin typeface="Times New Roman" pitchFamily="18" charset="0"/>
                <a:cs typeface="Times New Roman" pitchFamily="18" charset="0"/>
              </a:rPr>
            </a:br>
            <a:endParaRPr lang="ru-RU" sz="1600" dirty="0">
              <a:latin typeface="Times New Roman" pitchFamily="18" charset="0"/>
              <a:cs typeface="Times New Roman" pitchFamily="18" charset="0"/>
            </a:endParaRPr>
          </a:p>
          <a:p>
            <a:endParaRPr lang="ru-RU" sz="1600" dirty="0"/>
          </a:p>
        </p:txBody>
      </p:sp>
      <p:pic>
        <p:nvPicPr>
          <p:cNvPr id="5" name="Содержимое 4" descr="Грипсиме Енгибарьянц - Педиатрия с детскими инфекциями. Практикум обложка книги"/>
          <p:cNvPicPr>
            <a:picLocks noGrp="1"/>
          </p:cNvPicPr>
          <p:nvPr>
            <p:ph sz="half" idx="2"/>
          </p:nvPr>
        </p:nvPicPr>
        <p:blipFill>
          <a:blip r:embed="rId2">
            <a:extLst>
              <a:ext uri="{28A0092B-C50C-407E-A947-70E740481C1C}">
                <a14:useLocalDpi xmlns:a14="http://schemas.microsoft.com/office/drawing/2010/main" xmlns="" val="0"/>
              </a:ext>
            </a:extLst>
          </a:blip>
          <a:srcRect/>
          <a:stretch>
            <a:fillRect/>
          </a:stretch>
        </p:blipFill>
        <p:spPr bwMode="auto">
          <a:xfrm>
            <a:off x="4714876" y="1428736"/>
            <a:ext cx="4000528" cy="4786346"/>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85728"/>
            <a:ext cx="8686800" cy="1012720"/>
          </a:xfrm>
        </p:spPr>
        <p:txBody>
          <a:bodyPr>
            <a:noAutofit/>
          </a:bodyPr>
          <a:lstStyle/>
          <a:p>
            <a:pPr fontAlgn="ctr"/>
            <a:r>
              <a:rPr lang="ru-RU" sz="1800" dirty="0" smtClean="0">
                <a:solidFill>
                  <a:schemeClr val="bg2">
                    <a:lumMod val="10000"/>
                  </a:schemeClr>
                </a:solidFill>
                <a:latin typeface="Times New Roman" pitchFamily="18" charset="0"/>
                <a:cs typeface="Times New Roman" pitchFamily="18" charset="0"/>
              </a:rPr>
              <a:t>Семейная </a:t>
            </a:r>
            <a:r>
              <a:rPr lang="ru-RU" sz="1800" dirty="0">
                <a:solidFill>
                  <a:schemeClr val="bg2">
                    <a:lumMod val="10000"/>
                  </a:schemeClr>
                </a:solidFill>
                <a:latin typeface="Times New Roman" pitchFamily="18" charset="0"/>
                <a:cs typeface="Times New Roman" pitchFamily="18" charset="0"/>
              </a:rPr>
              <a:t>медсестра. </a:t>
            </a:r>
            <a:r>
              <a:rPr lang="ru-RU" sz="1800" dirty="0" smtClean="0">
                <a:solidFill>
                  <a:schemeClr val="bg2">
                    <a:lumMod val="10000"/>
                  </a:schemeClr>
                </a:solidFill>
                <a:latin typeface="Times New Roman" pitchFamily="18" charset="0"/>
                <a:cs typeface="Times New Roman" pitchFamily="18" charset="0"/>
              </a:rPr>
              <a:t>Педиатрия/ В.Д. </a:t>
            </a:r>
            <a:r>
              <a:rPr lang="ru-RU" sz="1800" dirty="0" err="1" smtClean="0">
                <a:solidFill>
                  <a:schemeClr val="bg2">
                    <a:lumMod val="10000"/>
                  </a:schemeClr>
                </a:solidFill>
                <a:latin typeface="Times New Roman" pitchFamily="18" charset="0"/>
                <a:cs typeface="Times New Roman" pitchFamily="18" charset="0"/>
              </a:rPr>
              <a:t>Тульчинская</a:t>
            </a:r>
            <a:r>
              <a:rPr lang="ru-RU" sz="1800" dirty="0" smtClean="0">
                <a:solidFill>
                  <a:schemeClr val="bg2">
                    <a:lumMod val="10000"/>
                  </a:schemeClr>
                </a:solidFill>
                <a:latin typeface="Times New Roman" pitchFamily="18" charset="0"/>
                <a:cs typeface="Times New Roman" pitchFamily="18" charset="0"/>
              </a:rPr>
              <a:t>. – Ростов </a:t>
            </a:r>
            <a:r>
              <a:rPr lang="ru-RU" sz="1800" dirty="0" err="1" smtClean="0">
                <a:solidFill>
                  <a:schemeClr val="bg2">
                    <a:lumMod val="10000"/>
                  </a:schemeClr>
                </a:solidFill>
                <a:latin typeface="Times New Roman" pitchFamily="18" charset="0"/>
                <a:cs typeface="Times New Roman" pitchFamily="18" charset="0"/>
              </a:rPr>
              <a:t>н</a:t>
            </a:r>
            <a:r>
              <a:rPr lang="ru-RU" sz="1800" dirty="0" smtClean="0">
                <a:solidFill>
                  <a:schemeClr val="bg2">
                    <a:lumMod val="10000"/>
                  </a:schemeClr>
                </a:solidFill>
                <a:latin typeface="Times New Roman" pitchFamily="18" charset="0"/>
                <a:cs typeface="Times New Roman" pitchFamily="18" charset="0"/>
              </a:rPr>
              <a:t>/Д: Феникс </a:t>
            </a:r>
            <a:endParaRPr lang="ru-RU" sz="1800" dirty="0">
              <a:solidFill>
                <a:schemeClr val="bg2">
                  <a:lumMod val="10000"/>
                </a:schemeClr>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457200" y="1600200"/>
            <a:ext cx="4038600" cy="4972072"/>
          </a:xfrm>
        </p:spPr>
        <p:txBody>
          <a:bodyPr>
            <a:normAutofit fontScale="47500" lnSpcReduction="20000"/>
          </a:bodyPr>
          <a:lstStyle/>
          <a:p>
            <a:pPr algn="just">
              <a:buNone/>
            </a:pPr>
            <a:r>
              <a:rPr lang="ru-RU" dirty="0" smtClean="0"/>
              <a:t>	</a:t>
            </a:r>
            <a:r>
              <a:rPr lang="ru-RU" sz="3400" dirty="0">
                <a:solidFill>
                  <a:schemeClr val="bg2">
                    <a:lumMod val="10000"/>
                  </a:schemeClr>
                </a:solidFill>
                <a:latin typeface="Times New Roman" pitchFamily="18" charset="0"/>
                <a:cs typeface="Times New Roman" pitchFamily="18" charset="0"/>
              </a:rPr>
              <a:t>Учебное пособие написано с учетом требований государственного образовательного стандарта среднего профессионального образования по специальности  "Сестринское дело" и примерной учебной программы специализации "Семейная </a:t>
            </a:r>
            <a:r>
              <a:rPr lang="ru-RU" sz="3400" dirty="0" smtClean="0">
                <a:solidFill>
                  <a:schemeClr val="bg2">
                    <a:lumMod val="10000"/>
                  </a:schemeClr>
                </a:solidFill>
                <a:latin typeface="Times New Roman" pitchFamily="18" charset="0"/>
                <a:cs typeface="Times New Roman" pitchFamily="18" charset="0"/>
              </a:rPr>
              <a:t>медицинская сестра"</a:t>
            </a:r>
            <a:r>
              <a:rPr lang="ru-RU" sz="3400" dirty="0">
                <a:solidFill>
                  <a:schemeClr val="bg2">
                    <a:lumMod val="10000"/>
                  </a:schemeClr>
                </a:solidFill>
                <a:latin typeface="Times New Roman" pitchFamily="18" charset="0"/>
                <a:cs typeface="Times New Roman" pitchFamily="18" charset="0"/>
              </a:rPr>
              <a:t/>
            </a:r>
            <a:br>
              <a:rPr lang="ru-RU" sz="3400" dirty="0">
                <a:solidFill>
                  <a:schemeClr val="bg2">
                    <a:lumMod val="10000"/>
                  </a:schemeClr>
                </a:solidFill>
                <a:latin typeface="Times New Roman" pitchFamily="18" charset="0"/>
                <a:cs typeface="Times New Roman" pitchFamily="18" charset="0"/>
              </a:rPr>
            </a:br>
            <a:r>
              <a:rPr lang="ru-RU" sz="3400" dirty="0">
                <a:solidFill>
                  <a:schemeClr val="bg2">
                    <a:lumMod val="10000"/>
                  </a:schemeClr>
                </a:solidFill>
                <a:latin typeface="Times New Roman" pitchFamily="18" charset="0"/>
                <a:cs typeface="Times New Roman" pitchFamily="18" charset="0"/>
              </a:rPr>
              <a:t>Пособие ставит своей целью информировать будущих специалистов семейной практики, а также родителей о наиболее часто встречающихся соматических и инфекционных заболеваниях у детей, ознакомить с положениями организации сестринского процесса при работе с детьми. Предложенные рекомендации по вопросам деонтологии и общения с больными детьми и их родителями помогут вам избежать многих ошибок во взаимоотношении с ними</a:t>
            </a:r>
            <a:r>
              <a:rPr lang="ru-RU" sz="3400" dirty="0" smtClean="0">
                <a:solidFill>
                  <a:schemeClr val="bg2">
                    <a:lumMod val="10000"/>
                  </a:schemeClr>
                </a:solidFill>
                <a:latin typeface="Times New Roman" pitchFamily="18" charset="0"/>
                <a:cs typeface="Times New Roman" pitchFamily="18" charset="0"/>
              </a:rPr>
              <a:t>.</a:t>
            </a:r>
            <a:r>
              <a:rPr lang="ru-RU" sz="3400" dirty="0">
                <a:solidFill>
                  <a:schemeClr val="bg2">
                    <a:lumMod val="10000"/>
                  </a:schemeClr>
                </a:solidFill>
                <a:latin typeface="Times New Roman" pitchFamily="18" charset="0"/>
                <a:cs typeface="Times New Roman" pitchFamily="18" charset="0"/>
              </a:rPr>
              <a:t/>
            </a:r>
            <a:br>
              <a:rPr lang="ru-RU" sz="3400" dirty="0">
                <a:solidFill>
                  <a:schemeClr val="bg2">
                    <a:lumMod val="10000"/>
                  </a:schemeClr>
                </a:solidFill>
                <a:latin typeface="Times New Roman" pitchFamily="18" charset="0"/>
                <a:cs typeface="Times New Roman" pitchFamily="18" charset="0"/>
              </a:rPr>
            </a:br>
            <a:r>
              <a:rPr lang="ru-RU" sz="3400" dirty="0">
                <a:solidFill>
                  <a:schemeClr val="bg2">
                    <a:lumMod val="10000"/>
                  </a:schemeClr>
                </a:solidFill>
                <a:latin typeface="Times New Roman" pitchFamily="18" charset="0"/>
                <a:cs typeface="Times New Roman" pitchFamily="18" charset="0"/>
              </a:rPr>
              <a:t>Для студентов средних медицинских заведений, а также практикующих медсестер.</a:t>
            </a:r>
          </a:p>
          <a:p>
            <a:pPr algn="just">
              <a:buNone/>
            </a:pPr>
            <a:endParaRPr lang="ru-RU" sz="3400" dirty="0">
              <a:latin typeface="Times New Roman" pitchFamily="18" charset="0"/>
              <a:cs typeface="Times New Roman" pitchFamily="18" charset="0"/>
            </a:endParaRPr>
          </a:p>
        </p:txBody>
      </p:sp>
      <p:pic>
        <p:nvPicPr>
          <p:cNvPr id="5" name="Содержимое 4" descr="http://ozon-st.cdn.ngenix.net/multimedia/1000136801.jpg"/>
          <p:cNvPicPr>
            <a:picLocks noGrp="1"/>
          </p:cNvPicPr>
          <p:nvPr>
            <p:ph sz="half" idx="2"/>
          </p:nvPr>
        </p:nvPicPr>
        <p:blipFill>
          <a:blip r:embed="rId3">
            <a:extLst>
              <a:ext uri="{28A0092B-C50C-407E-A947-70E740481C1C}">
                <a14:useLocalDpi xmlns:a14="http://schemas.microsoft.com/office/drawing/2010/main" xmlns="" val="0"/>
              </a:ext>
            </a:extLst>
          </a:blip>
          <a:stretch>
            <a:fillRect/>
          </a:stretch>
        </p:blipFill>
        <p:spPr bwMode="auto">
          <a:xfrm>
            <a:off x="4929190" y="1500174"/>
            <a:ext cx="3571900" cy="4929222"/>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571480"/>
            <a:ext cx="8686800" cy="4757750"/>
          </a:xfrm>
        </p:spPr>
        <p:txBody>
          <a:bodyPr>
            <a:normAutofit fontScale="90000"/>
          </a:bodyPr>
          <a:lstStyle/>
          <a:p>
            <a:pPr algn="just"/>
            <a:r>
              <a:rPr lang="ru-RU" dirty="0" smtClean="0">
                <a:solidFill>
                  <a:schemeClr val="accent1">
                    <a:lumMod val="50000"/>
                  </a:schemeClr>
                </a:solidFill>
              </a:rPr>
              <a:t>	</a:t>
            </a:r>
            <a:r>
              <a:rPr lang="ru-RU" dirty="0" smtClean="0">
                <a:solidFill>
                  <a:schemeClr val="accent1">
                    <a:lumMod val="50000"/>
                  </a:schemeClr>
                </a:solidFill>
              </a:rPr>
              <a:t>		</a:t>
            </a:r>
            <a:r>
              <a:rPr lang="ru-RU" dirty="0" smtClean="0">
                <a:solidFill>
                  <a:schemeClr val="accent1">
                    <a:lumMod val="50000"/>
                  </a:schemeClr>
                </a:solidFill>
              </a:rPr>
              <a:t/>
            </a:r>
            <a:br>
              <a:rPr lang="ru-RU" dirty="0" smtClean="0">
                <a:solidFill>
                  <a:schemeClr val="accent1">
                    <a:lumMod val="50000"/>
                  </a:schemeClr>
                </a:solidFill>
              </a:rPr>
            </a:br>
            <a:r>
              <a:rPr lang="ru-RU" dirty="0" smtClean="0">
                <a:solidFill>
                  <a:schemeClr val="accent1">
                    <a:lumMod val="50000"/>
                  </a:schemeClr>
                </a:solidFill>
              </a:rPr>
              <a:t>	</a:t>
            </a:r>
            <a:r>
              <a:rPr lang="ru-RU" dirty="0" smtClean="0">
                <a:solidFill>
                  <a:schemeClr val="accent1">
                    <a:lumMod val="50000"/>
                  </a:schemeClr>
                </a:solidFill>
              </a:rPr>
              <a:t>			</a:t>
            </a:r>
            <a:r>
              <a:rPr lang="ru-RU" dirty="0" smtClean="0">
                <a:solidFill>
                  <a:schemeClr val="accent1">
                    <a:lumMod val="50000"/>
                  </a:schemeClr>
                </a:solidFill>
                <a:latin typeface="Times New Roman" pitchFamily="18" charset="0"/>
                <a:cs typeface="Times New Roman" pitchFamily="18" charset="0"/>
              </a:rPr>
              <a:t>"...</a:t>
            </a:r>
            <a:r>
              <a:rPr lang="ru-RU" dirty="0" smtClean="0">
                <a:solidFill>
                  <a:schemeClr val="accent1">
                    <a:lumMod val="50000"/>
                  </a:schemeClr>
                </a:solidFill>
                <a:latin typeface="Times New Roman" pitchFamily="18" charset="0"/>
                <a:cs typeface="Times New Roman" pitchFamily="18" charset="0"/>
              </a:rPr>
              <a:t>ребенок есть </a:t>
            </a:r>
            <a:r>
              <a:rPr lang="ru-RU" dirty="0" smtClean="0">
                <a:solidFill>
                  <a:schemeClr val="accent1">
                    <a:lumMod val="50000"/>
                  </a:schemeClr>
                </a:solidFill>
                <a:latin typeface="Times New Roman" pitchFamily="18" charset="0"/>
                <a:cs typeface="Times New Roman" pitchFamily="18" charset="0"/>
              </a:rPr>
              <a:t>					существо</a:t>
            </a:r>
            <a:r>
              <a:rPr lang="ru-RU" dirty="0" smtClean="0">
                <a:solidFill>
                  <a:schemeClr val="accent1">
                    <a:lumMod val="50000"/>
                  </a:schemeClr>
                </a:solidFill>
                <a:latin typeface="Times New Roman" pitchFamily="18" charset="0"/>
                <a:cs typeface="Times New Roman" pitchFamily="18" charset="0"/>
              </a:rPr>
              <a:t>, которое </a:t>
            </a:r>
            <a:r>
              <a:rPr lang="ru-RU" dirty="0" smtClean="0">
                <a:solidFill>
                  <a:schemeClr val="accent1">
                    <a:lumMod val="50000"/>
                  </a:schemeClr>
                </a:solidFill>
                <a:latin typeface="Times New Roman" pitchFamily="18" charset="0"/>
                <a:cs typeface="Times New Roman" pitchFamily="18" charset="0"/>
              </a:rPr>
              <a:t>растет 		и 		развивается </a:t>
            </a:r>
            <a:r>
              <a:rPr lang="ru-RU" dirty="0" smtClean="0">
                <a:solidFill>
                  <a:schemeClr val="accent1">
                    <a:lumMod val="50000"/>
                  </a:schemeClr>
                </a:solidFill>
                <a:latin typeface="Times New Roman" pitchFamily="18" charset="0"/>
                <a:cs typeface="Times New Roman" pitchFamily="18" charset="0"/>
              </a:rPr>
              <a:t>только по присущим ему законам. Ребенок - это не уменьшенная </a:t>
            </a:r>
            <a:r>
              <a:rPr lang="ru-RU" dirty="0" smtClean="0">
                <a:solidFill>
                  <a:schemeClr val="accent1">
                    <a:lumMod val="50000"/>
                  </a:schemeClr>
                </a:solidFill>
                <a:latin typeface="Times New Roman" pitchFamily="18" charset="0"/>
                <a:cs typeface="Times New Roman" pitchFamily="18" charset="0"/>
              </a:rPr>
              <a:t>копия взрослого</a:t>
            </a:r>
            <a:r>
              <a:rPr lang="ru-RU" dirty="0" smtClean="0">
                <a:solidFill>
                  <a:schemeClr val="accent1">
                    <a:lumMod val="50000"/>
                  </a:schemeClr>
                </a:solidFill>
                <a:latin typeface="Times New Roman" pitchFamily="18" charset="0"/>
                <a:cs typeface="Times New Roman" pitchFamily="18" charset="0"/>
              </a:rPr>
              <a:t>". </a:t>
            </a:r>
            <a:r>
              <a:rPr lang="ru-RU" dirty="0" smtClean="0">
                <a:solidFill>
                  <a:schemeClr val="accent2">
                    <a:lumMod val="50000"/>
                  </a:schemeClr>
                </a:solidFill>
                <a:latin typeface="Times New Roman" pitchFamily="18" charset="0"/>
                <a:cs typeface="Times New Roman" pitchFamily="18" charset="0"/>
              </a:rPr>
              <a:t>					</a:t>
            </a:r>
            <a:br>
              <a:rPr lang="ru-RU" dirty="0" smtClean="0">
                <a:solidFill>
                  <a:schemeClr val="accent2">
                    <a:lumMod val="50000"/>
                  </a:schemeClr>
                </a:solidFill>
                <a:latin typeface="Times New Roman" pitchFamily="18" charset="0"/>
                <a:cs typeface="Times New Roman" pitchFamily="18" charset="0"/>
              </a:rPr>
            </a:br>
            <a:r>
              <a:rPr lang="ru-RU" dirty="0" smtClean="0">
                <a:solidFill>
                  <a:schemeClr val="accent2">
                    <a:lumMod val="50000"/>
                  </a:schemeClr>
                </a:solidFill>
                <a:latin typeface="Times New Roman" pitchFamily="18" charset="0"/>
                <a:cs typeface="Times New Roman" pitchFamily="18" charset="0"/>
              </a:rPr>
              <a:t>	 			</a:t>
            </a:r>
            <a:r>
              <a:rPr lang="ru-RU" dirty="0" smtClean="0">
                <a:solidFill>
                  <a:schemeClr val="accent1">
                    <a:lumMod val="50000"/>
                  </a:schemeClr>
                </a:solidFill>
                <a:latin typeface="Times New Roman" pitchFamily="18" charset="0"/>
                <a:cs typeface="Times New Roman" pitchFamily="18" charset="0"/>
              </a:rPr>
              <a:t>С.ф. </a:t>
            </a:r>
            <a:r>
              <a:rPr lang="ru-RU" dirty="0" err="1" smtClean="0">
                <a:solidFill>
                  <a:schemeClr val="accent1">
                    <a:lumMod val="50000"/>
                  </a:schemeClr>
                </a:solidFill>
                <a:latin typeface="Times New Roman" pitchFamily="18" charset="0"/>
                <a:cs typeface="Times New Roman" pitchFamily="18" charset="0"/>
              </a:rPr>
              <a:t>хотовицкий</a:t>
            </a:r>
            <a:endParaRPr lang="ru-RU" dirty="0">
              <a:solidFill>
                <a:schemeClr val="accent1">
                  <a:lumMod val="50000"/>
                </a:schemeClr>
              </a:solidFill>
              <a:latin typeface="Times New Roman" pitchFamily="18" charset="0"/>
              <a:cs typeface="Times New Roman" pitchFamily="18" charset="0"/>
            </a:endParaRPr>
          </a:p>
        </p:txBody>
      </p:sp>
      <p:pic>
        <p:nvPicPr>
          <p:cNvPr id="3" name="Рисунок 2" descr="http://info-farm.ru/img/011693-d92bd5831405f1e7e12a16780a4c45eb.jpg"/>
          <p:cNvPicPr/>
          <p:nvPr/>
        </p:nvPicPr>
        <p:blipFill>
          <a:blip r:embed="rId2" cstate="print"/>
          <a:srcRect/>
          <a:stretch>
            <a:fillRect/>
          </a:stretch>
        </p:blipFill>
        <p:spPr bwMode="auto">
          <a:xfrm>
            <a:off x="428596" y="571480"/>
            <a:ext cx="1500198" cy="2000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85728"/>
            <a:ext cx="8686800" cy="1012720"/>
          </a:xfrm>
        </p:spPr>
        <p:txBody>
          <a:bodyPr>
            <a:normAutofit/>
          </a:bodyPr>
          <a:lstStyle/>
          <a:p>
            <a:pPr algn="l"/>
            <a:r>
              <a:rPr lang="ru-RU" sz="1800" dirty="0" smtClean="0">
                <a:solidFill>
                  <a:schemeClr val="bg2">
                    <a:lumMod val="10000"/>
                  </a:schemeClr>
                </a:solidFill>
                <a:latin typeface="Times New Roman" pitchFamily="18" charset="0"/>
                <a:cs typeface="Times New Roman" pitchFamily="18" charset="0"/>
              </a:rPr>
              <a:t>Педиатрия</a:t>
            </a:r>
            <a:r>
              <a:rPr lang="ru-RU" sz="1800" dirty="0">
                <a:solidFill>
                  <a:schemeClr val="bg2">
                    <a:lumMod val="10000"/>
                  </a:schemeClr>
                </a:solidFill>
                <a:latin typeface="Times New Roman" pitchFamily="18" charset="0"/>
                <a:cs typeface="Times New Roman" pitchFamily="18" charset="0"/>
              </a:rPr>
              <a:t>: Учебник для студ. </a:t>
            </a:r>
            <a:r>
              <a:rPr lang="ru-RU" sz="1800" dirty="0" err="1" smtClean="0">
                <a:solidFill>
                  <a:schemeClr val="bg2">
                    <a:lumMod val="10000"/>
                  </a:schemeClr>
                </a:solidFill>
                <a:latin typeface="Times New Roman" pitchFamily="18" charset="0"/>
                <a:cs typeface="Times New Roman" pitchFamily="18" charset="0"/>
              </a:rPr>
              <a:t>медучилищ</a:t>
            </a:r>
            <a:r>
              <a:rPr lang="ru-RU" sz="1800" dirty="0" smtClean="0">
                <a:solidFill>
                  <a:schemeClr val="bg2">
                    <a:lumMod val="10000"/>
                  </a:schemeClr>
                </a:solidFill>
                <a:latin typeface="Times New Roman" pitchFamily="18" charset="0"/>
                <a:cs typeface="Times New Roman" pitchFamily="18" charset="0"/>
              </a:rPr>
              <a:t> / В.А.Филин, В.Н. Брюханов</a:t>
            </a:r>
            <a:endParaRPr lang="ru-RU" sz="1800" dirty="0">
              <a:solidFill>
                <a:schemeClr val="bg2">
                  <a:lumMod val="10000"/>
                </a:schemeClr>
              </a:solidFill>
              <a:latin typeface="Times New Roman" pitchFamily="18" charset="0"/>
              <a:cs typeface="Times New Roman" pitchFamily="18" charset="0"/>
            </a:endParaRPr>
          </a:p>
        </p:txBody>
      </p:sp>
      <p:sp>
        <p:nvSpPr>
          <p:cNvPr id="3" name="Содержимое 2"/>
          <p:cNvSpPr>
            <a:spLocks noGrp="1"/>
          </p:cNvSpPr>
          <p:nvPr>
            <p:ph sz="half" idx="1"/>
          </p:nvPr>
        </p:nvSpPr>
        <p:spPr/>
        <p:txBody>
          <a:bodyPr>
            <a:normAutofit/>
          </a:bodyPr>
          <a:lstStyle/>
          <a:p>
            <a:pPr algn="just">
              <a:buNone/>
            </a:pPr>
            <a:r>
              <a:rPr lang="ru-RU" dirty="0" smtClean="0"/>
              <a:t>	</a:t>
            </a:r>
            <a:r>
              <a:rPr lang="ru-RU" sz="1600" dirty="0" smtClean="0">
                <a:solidFill>
                  <a:schemeClr val="bg2">
                    <a:lumMod val="10000"/>
                  </a:schemeClr>
                </a:solidFill>
                <a:latin typeface="Times New Roman" pitchFamily="18" charset="0"/>
                <a:cs typeface="Times New Roman" pitchFamily="18" charset="0"/>
              </a:rPr>
              <a:t>На </a:t>
            </a:r>
            <a:r>
              <a:rPr lang="ru-RU" sz="1600" dirty="0">
                <a:solidFill>
                  <a:schemeClr val="bg2">
                    <a:lumMod val="10000"/>
                  </a:schemeClr>
                </a:solidFill>
                <a:latin typeface="Times New Roman" pitchFamily="18" charset="0"/>
                <a:cs typeface="Times New Roman" pitchFamily="18" charset="0"/>
              </a:rPr>
              <a:t>современном уровне изложены материалы, посвященные физическому состоянию здорового </a:t>
            </a:r>
            <a:r>
              <a:rPr lang="ru-RU" sz="1600" dirty="0" smtClean="0">
                <a:solidFill>
                  <a:schemeClr val="bg2">
                    <a:lumMod val="10000"/>
                  </a:schemeClr>
                </a:solidFill>
                <a:latin typeface="Times New Roman" pitchFamily="18" charset="0"/>
                <a:cs typeface="Times New Roman" pitchFamily="18" charset="0"/>
              </a:rPr>
              <a:t>ребенка</a:t>
            </a:r>
            <a:r>
              <a:rPr lang="ru-RU" sz="1600" dirty="0">
                <a:solidFill>
                  <a:schemeClr val="bg2">
                    <a:lumMod val="10000"/>
                  </a:schemeClr>
                </a:solidFill>
                <a:latin typeface="Times New Roman" pitchFamily="18" charset="0"/>
                <a:cs typeface="Times New Roman" pitchFamily="18" charset="0"/>
              </a:rPr>
              <a:t>, описана патология детского возраста, приведены основные принципы ухода за больными детьми. Дана характеристика работы медицинской сестры на этапе доврачебной помощи.</a:t>
            </a:r>
            <a:br>
              <a:rPr lang="ru-RU" sz="1600" dirty="0">
                <a:solidFill>
                  <a:schemeClr val="bg2">
                    <a:lumMod val="10000"/>
                  </a:schemeClr>
                </a:solidFill>
                <a:latin typeface="Times New Roman" pitchFamily="18" charset="0"/>
                <a:cs typeface="Times New Roman" pitchFamily="18" charset="0"/>
              </a:rPr>
            </a:br>
            <a:r>
              <a:rPr lang="ru-RU" sz="1600" dirty="0">
                <a:solidFill>
                  <a:schemeClr val="bg2">
                    <a:lumMod val="10000"/>
                  </a:schemeClr>
                </a:solidFill>
                <a:latin typeface="Times New Roman" pitchFamily="18" charset="0"/>
                <a:cs typeface="Times New Roman" pitchFamily="18" charset="0"/>
              </a:rPr>
              <a:t>Для студентов средних медицинских учебных заведений</a:t>
            </a:r>
            <a:r>
              <a:rPr lang="ru-RU" sz="1600" dirty="0">
                <a:latin typeface="Times New Roman" pitchFamily="18" charset="0"/>
                <a:cs typeface="Times New Roman" pitchFamily="18" charset="0"/>
              </a:rPr>
              <a:t>.</a:t>
            </a:r>
          </a:p>
        </p:txBody>
      </p:sp>
      <p:pic>
        <p:nvPicPr>
          <p:cNvPr id="5" name="Содержимое 4" descr="http://www.booka.ru/images/books/8430/84306/big.gif"/>
          <p:cNvPicPr>
            <a:picLocks noGrp="1"/>
          </p:cNvPicPr>
          <p:nvPr>
            <p:ph sz="half" idx="2"/>
          </p:nvPr>
        </p:nvPicPr>
        <p:blipFill>
          <a:blip r:embed="rId2">
            <a:extLst>
              <a:ext uri="{28A0092B-C50C-407E-A947-70E740481C1C}">
                <a14:useLocalDpi xmlns:a14="http://schemas.microsoft.com/office/drawing/2010/main" xmlns="" val="0"/>
              </a:ext>
            </a:extLst>
          </a:blip>
          <a:stretch>
            <a:fillRect/>
          </a:stretch>
        </p:blipFill>
        <p:spPr bwMode="auto">
          <a:xfrm>
            <a:off x="5000628" y="1643050"/>
            <a:ext cx="3500462" cy="4714908"/>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85728"/>
            <a:ext cx="8686800" cy="1012720"/>
          </a:xfrm>
        </p:spPr>
        <p:txBody>
          <a:bodyPr>
            <a:normAutofit/>
          </a:bodyPr>
          <a:lstStyle/>
          <a:p>
            <a:pPr algn="l"/>
            <a:r>
              <a:rPr lang="ru-RU" sz="1800" dirty="0" err="1">
                <a:solidFill>
                  <a:schemeClr val="bg2">
                    <a:lumMod val="10000"/>
                  </a:schemeClr>
                </a:solidFill>
                <a:latin typeface="Times New Roman" pitchFamily="18" charset="0"/>
                <a:cs typeface="Times New Roman" pitchFamily="18" charset="0"/>
              </a:rPr>
              <a:t>Севостьянова</a:t>
            </a:r>
            <a:r>
              <a:rPr lang="ru-RU" sz="1800" dirty="0">
                <a:solidFill>
                  <a:schemeClr val="bg2">
                    <a:lumMod val="10000"/>
                  </a:schemeClr>
                </a:solidFill>
                <a:latin typeface="Times New Roman" pitchFamily="18" charset="0"/>
                <a:cs typeface="Times New Roman" pitchFamily="18" charset="0"/>
              </a:rPr>
              <a:t> </a:t>
            </a:r>
            <a:r>
              <a:rPr lang="ru-RU" sz="1800" dirty="0" smtClean="0">
                <a:solidFill>
                  <a:schemeClr val="bg2">
                    <a:lumMod val="10000"/>
                  </a:schemeClr>
                </a:solidFill>
                <a:latin typeface="Times New Roman" pitchFamily="18" charset="0"/>
                <a:cs typeface="Times New Roman" pitchFamily="18" charset="0"/>
              </a:rPr>
              <a:t>Н.Г. Сестринское </a:t>
            </a:r>
            <a:r>
              <a:rPr lang="ru-RU" sz="1800" dirty="0">
                <a:solidFill>
                  <a:schemeClr val="bg2">
                    <a:lumMod val="10000"/>
                  </a:schemeClr>
                </a:solidFill>
                <a:latin typeface="Times New Roman" pitchFamily="18" charset="0"/>
                <a:cs typeface="Times New Roman" pitchFamily="18" charset="0"/>
              </a:rPr>
              <a:t>дело в педиатрии, в 2 томах</a:t>
            </a:r>
          </a:p>
        </p:txBody>
      </p:sp>
      <p:sp>
        <p:nvSpPr>
          <p:cNvPr id="3" name="Содержимое 2"/>
          <p:cNvSpPr>
            <a:spLocks noGrp="1"/>
          </p:cNvSpPr>
          <p:nvPr>
            <p:ph sz="half" idx="1"/>
          </p:nvPr>
        </p:nvSpPr>
        <p:spPr/>
        <p:txBody>
          <a:bodyPr>
            <a:normAutofit fontScale="92500" lnSpcReduction="20000"/>
          </a:bodyPr>
          <a:lstStyle/>
          <a:p>
            <a:pPr algn="just">
              <a:buNone/>
            </a:pPr>
            <a:r>
              <a:rPr lang="ru-RU" dirty="0" smtClean="0"/>
              <a:t>	</a:t>
            </a:r>
            <a:r>
              <a:rPr lang="ru-RU" sz="2100" dirty="0" smtClean="0">
                <a:solidFill>
                  <a:schemeClr val="bg2">
                    <a:lumMod val="10000"/>
                  </a:schemeClr>
                </a:solidFill>
                <a:latin typeface="Times New Roman" pitchFamily="18" charset="0"/>
                <a:cs typeface="Times New Roman" pitchFamily="18" charset="0"/>
              </a:rPr>
              <a:t>В </a:t>
            </a:r>
            <a:r>
              <a:rPr lang="ru-RU" sz="2100" dirty="0">
                <a:solidFill>
                  <a:schemeClr val="bg2">
                    <a:lumMod val="10000"/>
                  </a:schemeClr>
                </a:solidFill>
                <a:latin typeface="Times New Roman" pitchFamily="18" charset="0"/>
                <a:cs typeface="Times New Roman" pitchFamily="18" charset="0"/>
              </a:rPr>
              <a:t>учебное пособие "Сестринское дело в педиатрии" включены современные данные по основным темам дисциплины, касающиеся причин и механизма развития заболеваний в детском возрасте, в том числе и инфекционных, основных клинических проявлений, возможных осложнений, методов диагностики, принципов лечения, профилактики, а также организации сестринского процесса при уходе за пациентами различных возрастных групп в условиях стационара и на дому, оказания помощи ребенку при развитии неотложных состояний.</a:t>
            </a:r>
          </a:p>
          <a:p>
            <a:pPr algn="just">
              <a:buNone/>
            </a:pPr>
            <a:r>
              <a:rPr lang="ru-RU" sz="2200" dirty="0">
                <a:solidFill>
                  <a:schemeClr val="bg2">
                    <a:lumMod val="10000"/>
                  </a:schemeClr>
                </a:solidFill>
              </a:rPr>
              <a:t> </a:t>
            </a:r>
          </a:p>
          <a:p>
            <a:endParaRPr lang="ru-RU" dirty="0"/>
          </a:p>
        </p:txBody>
      </p:sp>
      <p:pic>
        <p:nvPicPr>
          <p:cNvPr id="5" name="Содержимое 4" descr="Медицинская книга: Сестринское дело в педиатрии, в 2 томах "/>
          <p:cNvPicPr>
            <a:picLocks noGrp="1"/>
          </p:cNvPicPr>
          <p:nvPr>
            <p:ph sz="half" idx="2"/>
          </p:nvPr>
        </p:nvPicPr>
        <p:blipFill>
          <a:blip r:embed="rId2">
            <a:extLst>
              <a:ext uri="{28A0092B-C50C-407E-A947-70E740481C1C}">
                <a14:useLocalDpi xmlns:a14="http://schemas.microsoft.com/office/drawing/2010/main" xmlns="" val="0"/>
              </a:ext>
            </a:extLst>
          </a:blip>
          <a:stretch>
            <a:fillRect/>
          </a:stretch>
        </p:blipFill>
        <p:spPr bwMode="auto">
          <a:xfrm>
            <a:off x="5461000" y="2057400"/>
            <a:ext cx="2717800" cy="381000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0"/>
            <a:ext cx="8686800" cy="1298448"/>
          </a:xfrm>
        </p:spPr>
        <p:txBody>
          <a:bodyPr>
            <a:normAutofit fontScale="90000"/>
          </a:bodyPr>
          <a:lstStyle/>
          <a:p>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r>
              <a:rPr lang="ru-RU" sz="2000" dirty="0" err="1" smtClean="0">
                <a:solidFill>
                  <a:schemeClr val="bg2">
                    <a:lumMod val="10000"/>
                  </a:schemeClr>
                </a:solidFill>
                <a:latin typeface="Times New Roman" pitchFamily="18" charset="0"/>
                <a:cs typeface="Times New Roman" pitchFamily="18" charset="0"/>
              </a:rPr>
              <a:t>Тульчинская</a:t>
            </a:r>
            <a:r>
              <a:rPr lang="ru-RU" sz="2000" dirty="0" smtClean="0">
                <a:solidFill>
                  <a:schemeClr val="bg2">
                    <a:lumMod val="10000"/>
                  </a:schemeClr>
                </a:solidFill>
                <a:latin typeface="Times New Roman" pitchFamily="18" charset="0"/>
                <a:cs typeface="Times New Roman" pitchFamily="18" charset="0"/>
              </a:rPr>
              <a:t> </a:t>
            </a:r>
            <a:r>
              <a:rPr lang="ru-RU" sz="2000" dirty="0" smtClean="0">
                <a:solidFill>
                  <a:schemeClr val="bg2">
                    <a:lumMod val="10000"/>
                  </a:schemeClr>
                </a:solidFill>
                <a:latin typeface="Times New Roman" pitchFamily="18" charset="0"/>
                <a:cs typeface="Times New Roman" pitchFamily="18" charset="0"/>
              </a:rPr>
              <a:t>В.Д., Соколова Н.Г., </a:t>
            </a:r>
            <a:r>
              <a:rPr lang="ru-RU" sz="2000" dirty="0" err="1" smtClean="0">
                <a:solidFill>
                  <a:schemeClr val="bg2">
                    <a:lumMod val="10000"/>
                  </a:schemeClr>
                </a:solidFill>
                <a:latin typeface="Times New Roman" pitchFamily="18" charset="0"/>
                <a:cs typeface="Times New Roman" pitchFamily="18" charset="0"/>
              </a:rPr>
              <a:t>Шеховцова</a:t>
            </a:r>
            <a:r>
              <a:rPr lang="ru-RU" sz="2000" dirty="0" smtClean="0">
                <a:solidFill>
                  <a:schemeClr val="bg2">
                    <a:lumMod val="10000"/>
                  </a:schemeClr>
                </a:solidFill>
                <a:latin typeface="Times New Roman" pitchFamily="18" charset="0"/>
                <a:cs typeface="Times New Roman" pitchFamily="18" charset="0"/>
              </a:rPr>
              <a:t> Н.М.  Сестринское дело в педиатрии </a:t>
            </a:r>
            <a:r>
              <a:rPr lang="ru-RU" sz="2000" dirty="0" smtClean="0">
                <a:solidFill>
                  <a:schemeClr val="bg2">
                    <a:lumMod val="10000"/>
                  </a:schemeClr>
                </a:solidFill>
                <a:latin typeface="Times New Roman" pitchFamily="18" charset="0"/>
                <a:cs typeface="Times New Roman" pitchFamily="18" charset="0"/>
              </a:rPr>
              <a:t>/ В.Д. </a:t>
            </a:r>
            <a:r>
              <a:rPr lang="ru-RU" sz="2000" dirty="0" err="1" smtClean="0">
                <a:solidFill>
                  <a:schemeClr val="bg2">
                    <a:lumMod val="10000"/>
                  </a:schemeClr>
                </a:solidFill>
                <a:latin typeface="Times New Roman" pitchFamily="18" charset="0"/>
                <a:cs typeface="Times New Roman" pitchFamily="18" charset="0"/>
              </a:rPr>
              <a:t>Тульчинская</a:t>
            </a:r>
            <a:r>
              <a:rPr lang="ru-RU" sz="2000" dirty="0" smtClean="0">
                <a:solidFill>
                  <a:schemeClr val="bg2">
                    <a:lumMod val="10000"/>
                  </a:schemeClr>
                </a:solidFill>
                <a:latin typeface="Times New Roman" pitchFamily="18" charset="0"/>
                <a:cs typeface="Times New Roman" pitchFamily="18" charset="0"/>
              </a:rPr>
              <a:t>, Н.Г. Соколова, Н.М. </a:t>
            </a:r>
            <a:r>
              <a:rPr lang="ru-RU" sz="2000" dirty="0" err="1" smtClean="0">
                <a:solidFill>
                  <a:schemeClr val="bg2">
                    <a:lumMod val="10000"/>
                  </a:schemeClr>
                </a:solidFill>
                <a:latin typeface="Times New Roman" pitchFamily="18" charset="0"/>
                <a:cs typeface="Times New Roman" pitchFamily="18" charset="0"/>
              </a:rPr>
              <a:t>Шеховцова</a:t>
            </a:r>
            <a:r>
              <a:rPr lang="ru-RU" sz="2000" dirty="0" smtClean="0">
                <a:solidFill>
                  <a:schemeClr val="bg2">
                    <a:lumMod val="10000"/>
                  </a:schemeClr>
                </a:solidFill>
                <a:latin typeface="Times New Roman" pitchFamily="18" charset="0"/>
                <a:cs typeface="Times New Roman" pitchFamily="18" charset="0"/>
              </a:rPr>
              <a:t> .- Ростов </a:t>
            </a:r>
            <a:r>
              <a:rPr lang="ru-RU" sz="2000" dirty="0" err="1" smtClean="0">
                <a:solidFill>
                  <a:schemeClr val="bg2">
                    <a:lumMod val="10000"/>
                  </a:schemeClr>
                </a:solidFill>
                <a:latin typeface="Times New Roman" pitchFamily="18" charset="0"/>
                <a:cs typeface="Times New Roman" pitchFamily="18" charset="0"/>
              </a:rPr>
              <a:t>н</a:t>
            </a:r>
            <a:r>
              <a:rPr lang="ru-RU" sz="2000" dirty="0" smtClean="0">
                <a:solidFill>
                  <a:schemeClr val="bg2">
                    <a:lumMod val="10000"/>
                  </a:schemeClr>
                </a:solidFill>
                <a:latin typeface="Times New Roman" pitchFamily="18" charset="0"/>
                <a:cs typeface="Times New Roman" pitchFamily="18" charset="0"/>
              </a:rPr>
              <a:t>/Д: Феникс</a:t>
            </a:r>
            <a:r>
              <a:rPr lang="ru-RU" dirty="0" smtClean="0"/>
              <a:t/>
            </a:r>
            <a:br>
              <a:rPr lang="ru-RU" dirty="0" smtClean="0"/>
            </a:br>
            <a:endParaRPr lang="ru-RU" dirty="0"/>
          </a:p>
        </p:txBody>
      </p:sp>
      <p:sp>
        <p:nvSpPr>
          <p:cNvPr id="3" name="Содержимое 2"/>
          <p:cNvSpPr>
            <a:spLocks noGrp="1"/>
          </p:cNvSpPr>
          <p:nvPr>
            <p:ph sz="half" idx="1"/>
          </p:nvPr>
        </p:nvSpPr>
        <p:spPr/>
        <p:txBody>
          <a:bodyPr>
            <a:normAutofit fontScale="85000" lnSpcReduction="20000"/>
          </a:bodyPr>
          <a:lstStyle/>
          <a:p>
            <a:pPr algn="just">
              <a:buNone/>
            </a:pPr>
            <a:r>
              <a:rPr lang="ru-RU" dirty="0" smtClean="0"/>
              <a:t>	</a:t>
            </a:r>
            <a:r>
              <a:rPr lang="ru-RU" sz="2100" dirty="0" smtClean="0">
                <a:solidFill>
                  <a:schemeClr val="bg2">
                    <a:lumMod val="10000"/>
                  </a:schemeClr>
                </a:solidFill>
                <a:latin typeface="Times New Roman" pitchFamily="18" charset="0"/>
                <a:cs typeface="Times New Roman" pitchFamily="18" charset="0"/>
              </a:rPr>
              <a:t>Практическое </a:t>
            </a:r>
            <a:r>
              <a:rPr lang="ru-RU" sz="2100" dirty="0">
                <a:solidFill>
                  <a:schemeClr val="bg2">
                    <a:lumMod val="10000"/>
                  </a:schemeClr>
                </a:solidFill>
                <a:latin typeface="Times New Roman" pitchFamily="18" charset="0"/>
                <a:cs typeface="Times New Roman" pitchFamily="18" charset="0"/>
              </a:rPr>
              <a:t>пособие "Сестринское дело в педиатрии" под ред., </a:t>
            </a:r>
            <a:r>
              <a:rPr lang="ru-RU" sz="2100" dirty="0" err="1">
                <a:solidFill>
                  <a:schemeClr val="bg2">
                    <a:lumMod val="10000"/>
                  </a:schemeClr>
                </a:solidFill>
                <a:latin typeface="Times New Roman" pitchFamily="18" charset="0"/>
                <a:cs typeface="Times New Roman" pitchFamily="18" charset="0"/>
              </a:rPr>
              <a:t>Тульчинской</a:t>
            </a:r>
            <a:r>
              <a:rPr lang="ru-RU" sz="2100" dirty="0">
                <a:solidFill>
                  <a:schemeClr val="bg2">
                    <a:lumMod val="10000"/>
                  </a:schemeClr>
                </a:solidFill>
                <a:latin typeface="Times New Roman" pitchFamily="18" charset="0"/>
                <a:cs typeface="Times New Roman" pitchFamily="18" charset="0"/>
              </a:rPr>
              <a:t> В.Д., и </a:t>
            </a:r>
            <a:r>
              <a:rPr lang="ru-RU" sz="2100" dirty="0" err="1">
                <a:solidFill>
                  <a:schemeClr val="bg2">
                    <a:lumMod val="10000"/>
                  </a:schemeClr>
                </a:solidFill>
                <a:latin typeface="Times New Roman" pitchFamily="18" charset="0"/>
                <a:cs typeface="Times New Roman" pitchFamily="18" charset="0"/>
              </a:rPr>
              <a:t>соавт</a:t>
            </a:r>
            <a:r>
              <a:rPr lang="ru-RU" sz="2100" dirty="0">
                <a:solidFill>
                  <a:schemeClr val="bg2">
                    <a:lumMod val="10000"/>
                  </a:schemeClr>
                </a:solidFill>
                <a:latin typeface="Times New Roman" pitchFamily="18" charset="0"/>
                <a:cs typeface="Times New Roman" pitchFamily="18" charset="0"/>
              </a:rPr>
              <a:t>., рассматривает современные методики сестринского обследования, заболевания внутренних органов (заболевания у детей различных возрастных групп), инфекционные болезни у детей. Представлены схемы базисного ухода за детьми при различных заболеваниях. Изложены принципы оказания неотложной помощи при критических состояниях у детей (асфиксия, </a:t>
            </a:r>
            <a:r>
              <a:rPr lang="ru-RU" sz="2100" dirty="0" err="1">
                <a:solidFill>
                  <a:schemeClr val="bg2">
                    <a:lumMod val="10000"/>
                  </a:schemeClr>
                </a:solidFill>
                <a:latin typeface="Times New Roman" pitchFamily="18" charset="0"/>
                <a:cs typeface="Times New Roman" pitchFamily="18" charset="0"/>
              </a:rPr>
              <a:t>гипертермический</a:t>
            </a:r>
            <a:r>
              <a:rPr lang="ru-RU" sz="2100" dirty="0">
                <a:solidFill>
                  <a:schemeClr val="bg2">
                    <a:lumMod val="10000"/>
                  </a:schemeClr>
                </a:solidFill>
                <a:latin typeface="Times New Roman" pitchFamily="18" charset="0"/>
                <a:cs typeface="Times New Roman" pitchFamily="18" charset="0"/>
              </a:rPr>
              <a:t>, судорожный синдром, ларингоспазм). Для </a:t>
            </a:r>
            <a:r>
              <a:rPr lang="ru-RU" sz="2100" dirty="0" err="1">
                <a:solidFill>
                  <a:schemeClr val="bg2">
                    <a:lumMod val="10000"/>
                  </a:schemeClr>
                </a:solidFill>
                <a:latin typeface="Times New Roman" pitchFamily="18" charset="0"/>
                <a:cs typeface="Times New Roman" pitchFamily="18" charset="0"/>
              </a:rPr>
              <a:t>студентов-медицинских</a:t>
            </a:r>
            <a:r>
              <a:rPr lang="ru-RU" sz="2100" dirty="0">
                <a:solidFill>
                  <a:schemeClr val="bg2">
                    <a:lumMod val="10000"/>
                  </a:schemeClr>
                </a:solidFill>
                <a:latin typeface="Times New Roman" pitchFamily="18" charset="0"/>
                <a:cs typeface="Times New Roman" pitchFamily="18" charset="0"/>
              </a:rPr>
              <a:t> колледжей и училищ, медицинских сестер.</a:t>
            </a:r>
          </a:p>
          <a:p>
            <a:endParaRPr lang="ru-RU" dirty="0"/>
          </a:p>
        </p:txBody>
      </p:sp>
      <p:pic>
        <p:nvPicPr>
          <p:cNvPr id="6" name="Содержимое 5" descr="http://kingmed.info/media/book/pre_book/5/4149.jpg"/>
          <p:cNvPicPr>
            <a:picLocks noGrp="1"/>
          </p:cNvPicPr>
          <p:nvPr>
            <p:ph sz="half" idx="2"/>
          </p:nvPr>
        </p:nvPicPr>
        <p:blipFill>
          <a:blip r:embed="rId2">
            <a:extLst>
              <a:ext uri="{28A0092B-C50C-407E-A947-70E740481C1C}">
                <a14:useLocalDpi xmlns:a14="http://schemas.microsoft.com/office/drawing/2010/main" xmlns="" val="0"/>
              </a:ext>
            </a:extLst>
          </a:blip>
          <a:srcRect/>
          <a:stretch>
            <a:fillRect/>
          </a:stretch>
        </p:blipFill>
        <p:spPr bwMode="auto">
          <a:xfrm>
            <a:off x="4786314" y="1571612"/>
            <a:ext cx="3786214" cy="4572032"/>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0"/>
            <a:ext cx="8686800" cy="1298448"/>
          </a:xfrm>
        </p:spPr>
        <p:txBody>
          <a:bodyPr>
            <a:normAutofit/>
          </a:bodyPr>
          <a:lstStyle/>
          <a:p>
            <a:pPr algn="just"/>
            <a:r>
              <a:rPr lang="ru-RU" sz="1800" dirty="0" smtClean="0">
                <a:solidFill>
                  <a:schemeClr val="bg2">
                    <a:lumMod val="10000"/>
                  </a:schemeClr>
                </a:solidFill>
                <a:latin typeface="Times New Roman" pitchFamily="18" charset="0"/>
                <a:cs typeface="Times New Roman" pitchFamily="18" charset="0"/>
              </a:rPr>
              <a:t>Сестринское дело в педиатрии / Н.И.Аверьянова и др.- Ростов </a:t>
            </a:r>
            <a:r>
              <a:rPr lang="ru-RU" sz="1800" dirty="0" err="1" smtClean="0">
                <a:solidFill>
                  <a:schemeClr val="bg2">
                    <a:lumMod val="10000"/>
                  </a:schemeClr>
                </a:solidFill>
                <a:latin typeface="Times New Roman" pitchFamily="18" charset="0"/>
                <a:cs typeface="Times New Roman" pitchFamily="18" charset="0"/>
              </a:rPr>
              <a:t>н</a:t>
            </a:r>
            <a:r>
              <a:rPr lang="ru-RU" sz="1800" dirty="0" smtClean="0">
                <a:solidFill>
                  <a:schemeClr val="bg2">
                    <a:lumMod val="10000"/>
                  </a:schemeClr>
                </a:solidFill>
                <a:latin typeface="Times New Roman" pitchFamily="18" charset="0"/>
                <a:cs typeface="Times New Roman" pitchFamily="18" charset="0"/>
              </a:rPr>
              <a:t>/Д: Феникс, 2008. – 320 с.</a:t>
            </a:r>
            <a:endParaRPr lang="ru-RU" sz="1800" dirty="0">
              <a:solidFill>
                <a:schemeClr val="bg2">
                  <a:lumMod val="10000"/>
                </a:schemeClr>
              </a:solidFill>
              <a:latin typeface="Times New Roman" pitchFamily="18" charset="0"/>
              <a:cs typeface="Times New Roman" pitchFamily="18" charset="0"/>
            </a:endParaRPr>
          </a:p>
        </p:txBody>
      </p:sp>
      <p:sp>
        <p:nvSpPr>
          <p:cNvPr id="3" name="Содержимое 2"/>
          <p:cNvSpPr>
            <a:spLocks noGrp="1"/>
          </p:cNvSpPr>
          <p:nvPr>
            <p:ph sz="half" idx="1"/>
          </p:nvPr>
        </p:nvSpPr>
        <p:spPr/>
        <p:txBody>
          <a:bodyPr>
            <a:normAutofit fontScale="92500" lnSpcReduction="10000"/>
          </a:bodyPr>
          <a:lstStyle/>
          <a:p>
            <a:pPr algn="just">
              <a:buNone/>
            </a:pPr>
            <a:r>
              <a:rPr lang="ru-RU" dirty="0" smtClean="0"/>
              <a:t>	</a:t>
            </a:r>
            <a:r>
              <a:rPr lang="ru-RU" sz="2000" dirty="0" smtClean="0">
                <a:solidFill>
                  <a:schemeClr val="bg2">
                    <a:lumMod val="10000"/>
                  </a:schemeClr>
                </a:solidFill>
                <a:latin typeface="Times New Roman" pitchFamily="18" charset="0"/>
                <a:cs typeface="Times New Roman" pitchFamily="18" charset="0"/>
              </a:rPr>
              <a:t>В учебном пособии рассматриваются с позиций высшего сестринского образования анатомо-физиологические особенности детей, вопросы физического, нервно-психического и биологического развития, вскармливания; основные заболевания детей раннего и старшего возраста. Его содержание соответствует программе подготовки сестер по специальности "Сестринское дело". Предназначено для студентов факультета высшего сестринского образования</a:t>
            </a:r>
            <a:endParaRPr lang="ru-RU" sz="2000" dirty="0">
              <a:solidFill>
                <a:schemeClr val="bg2">
                  <a:lumMod val="10000"/>
                </a:schemeClr>
              </a:solidFill>
              <a:latin typeface="Times New Roman" pitchFamily="18" charset="0"/>
              <a:cs typeface="Times New Roman" pitchFamily="18" charset="0"/>
            </a:endParaRPr>
          </a:p>
        </p:txBody>
      </p:sp>
      <p:pic>
        <p:nvPicPr>
          <p:cNvPr id="5" name="Содержимое 4" descr="http://www.combook.ru/pictures/2226260.jpg"/>
          <p:cNvPicPr>
            <a:picLocks noGrp="1"/>
          </p:cNvPicPr>
          <p:nvPr>
            <p:ph sz="half" idx="2"/>
          </p:nvPr>
        </p:nvPicPr>
        <p:blipFill>
          <a:blip r:embed="rId2"/>
          <a:stretch>
            <a:fillRect/>
          </a:stretch>
        </p:blipFill>
        <p:spPr bwMode="auto">
          <a:xfrm>
            <a:off x="5214942" y="1785926"/>
            <a:ext cx="3357586" cy="43577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0"/>
            <a:ext cx="8686800" cy="1298448"/>
          </a:xfrm>
        </p:spPr>
        <p:txBody>
          <a:bodyPr>
            <a:normAutofit/>
          </a:bodyPr>
          <a:lstStyle/>
          <a:p>
            <a:pPr algn="just"/>
            <a:r>
              <a:rPr lang="ru-RU" sz="1800" dirty="0" smtClean="0">
                <a:solidFill>
                  <a:schemeClr val="bg2">
                    <a:lumMod val="10000"/>
                  </a:schemeClr>
                </a:solidFill>
                <a:latin typeface="Times New Roman" pitchFamily="18" charset="0"/>
                <a:cs typeface="Times New Roman" pitchFamily="18" charset="0"/>
              </a:rPr>
              <a:t>Сестринское дело в педиатрии: Практикум / Н.Г.Соколова, </a:t>
            </a:r>
            <a:r>
              <a:rPr lang="ru-RU" sz="1800" dirty="0" err="1" smtClean="0">
                <a:solidFill>
                  <a:schemeClr val="bg2">
                    <a:lumMod val="10000"/>
                  </a:schemeClr>
                </a:solidFill>
                <a:latin typeface="Times New Roman" pitchFamily="18" charset="0"/>
                <a:cs typeface="Times New Roman" pitchFamily="18" charset="0"/>
              </a:rPr>
              <a:t>В.Д.Тульчинская</a:t>
            </a:r>
            <a:r>
              <a:rPr lang="ru-RU" sz="1800" dirty="0" smtClean="0">
                <a:solidFill>
                  <a:schemeClr val="bg2">
                    <a:lumMod val="10000"/>
                  </a:schemeClr>
                </a:solidFill>
                <a:latin typeface="Times New Roman" pitchFamily="18" charset="0"/>
                <a:cs typeface="Times New Roman" pitchFamily="18" charset="0"/>
              </a:rPr>
              <a:t>.- Ростов </a:t>
            </a:r>
            <a:r>
              <a:rPr lang="ru-RU" sz="1800" dirty="0" err="1" smtClean="0">
                <a:solidFill>
                  <a:schemeClr val="bg2">
                    <a:lumMod val="10000"/>
                  </a:schemeClr>
                </a:solidFill>
                <a:latin typeface="Times New Roman" pitchFamily="18" charset="0"/>
                <a:cs typeface="Times New Roman" pitchFamily="18" charset="0"/>
              </a:rPr>
              <a:t>н</a:t>
            </a:r>
            <a:r>
              <a:rPr lang="ru-RU" sz="1800" dirty="0" smtClean="0">
                <a:solidFill>
                  <a:schemeClr val="bg2">
                    <a:lumMod val="10000"/>
                  </a:schemeClr>
                </a:solidFill>
                <a:latin typeface="Times New Roman" pitchFamily="18" charset="0"/>
                <a:cs typeface="Times New Roman" pitchFamily="18" charset="0"/>
              </a:rPr>
              <a:t>/Д: «Феникс», 2004. – 384 с.</a:t>
            </a:r>
            <a:endParaRPr lang="ru-RU" sz="1800" dirty="0">
              <a:solidFill>
                <a:schemeClr val="bg2">
                  <a:lumMod val="10000"/>
                </a:schemeClr>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457200" y="1600200"/>
            <a:ext cx="4038600" cy="4757758"/>
          </a:xfrm>
        </p:spPr>
        <p:txBody>
          <a:bodyPr>
            <a:normAutofit fontScale="92500" lnSpcReduction="20000"/>
          </a:bodyPr>
          <a:lstStyle/>
          <a:p>
            <a:pPr algn="just">
              <a:buNone/>
            </a:pPr>
            <a:r>
              <a:rPr lang="ru-RU" sz="1400" dirty="0" smtClean="0">
                <a:latin typeface="Times New Roman" pitchFamily="18" charset="0"/>
                <a:cs typeface="Times New Roman" pitchFamily="18" charset="0"/>
              </a:rPr>
              <a:t>	</a:t>
            </a:r>
            <a:r>
              <a:rPr lang="ru-RU" sz="1600" dirty="0" smtClean="0">
                <a:solidFill>
                  <a:schemeClr val="bg2">
                    <a:lumMod val="10000"/>
                  </a:schemeClr>
                </a:solidFill>
                <a:latin typeface="Times New Roman" pitchFamily="18" charset="0"/>
                <a:cs typeface="Times New Roman" pitchFamily="18" charset="0"/>
              </a:rPr>
              <a:t>Учебное пособие отражает требования, предъявляемые в настоящее время к практическому обучению и деятельности сестринского персонала по программе к предмету «Сестринское дело в педиатрии». Представлена схема сестринской истории пациента, изложены алгоритмы сестринского обследования и выполнения манипуляций.</a:t>
            </a:r>
          </a:p>
          <a:p>
            <a:pPr algn="just">
              <a:buNone/>
            </a:pPr>
            <a:r>
              <a:rPr lang="ru-RU" sz="1600" dirty="0" smtClean="0">
                <a:solidFill>
                  <a:schemeClr val="bg2">
                    <a:lumMod val="10000"/>
                  </a:schemeClr>
                </a:solidFill>
                <a:latin typeface="Times New Roman" pitchFamily="18" charset="0"/>
                <a:cs typeface="Times New Roman" pitchFamily="18" charset="0"/>
              </a:rPr>
              <a:t>		</a:t>
            </a:r>
            <a:r>
              <a:rPr lang="ru-RU" sz="1600" dirty="0" smtClean="0">
                <a:solidFill>
                  <a:schemeClr val="bg2">
                    <a:lumMod val="10000"/>
                  </a:schemeClr>
                </a:solidFill>
                <a:latin typeface="Times New Roman" pitchFamily="18" charset="0"/>
                <a:cs typeface="Times New Roman" pitchFamily="18" charset="0"/>
              </a:rPr>
              <a:t>В </a:t>
            </a:r>
            <a:r>
              <a:rPr lang="ru-RU" sz="1600" dirty="0" smtClean="0">
                <a:solidFill>
                  <a:schemeClr val="bg2">
                    <a:lumMod val="10000"/>
                  </a:schemeClr>
                </a:solidFill>
                <a:latin typeface="Times New Roman" pitchFamily="18" charset="0"/>
                <a:cs typeface="Times New Roman" pitchFamily="18" charset="0"/>
              </a:rPr>
              <a:t>разделе «Неотложные состояния у детей» даны алгоритмы действий при часто встречающихся критических состояниях, которые дают четкое представление о необходимом объеме действий и их последовательности и сопровождаются обоснованием.</a:t>
            </a:r>
          </a:p>
          <a:p>
            <a:pPr algn="just">
              <a:buNone/>
            </a:pPr>
            <a:r>
              <a:rPr lang="ru-RU" sz="1600" dirty="0" smtClean="0">
                <a:solidFill>
                  <a:schemeClr val="bg2">
                    <a:lumMod val="10000"/>
                  </a:schemeClr>
                </a:solidFill>
                <a:latin typeface="Times New Roman" pitchFamily="18" charset="0"/>
                <a:cs typeface="Times New Roman" pitchFamily="18" charset="0"/>
              </a:rPr>
              <a:t>		Ситуационные задачи с вариантами ответов помогут приобрести навыки в постановке сестринских диагнозов, составлении планов сестринских вмешательств и их реализации. Книга предназначена для студентов медицинских колледжей, для </a:t>
            </a:r>
            <a:r>
              <a:rPr lang="ru-RU" sz="1600" dirty="0" err="1" smtClean="0">
                <a:solidFill>
                  <a:schemeClr val="bg2">
                    <a:lumMod val="10000"/>
                  </a:schemeClr>
                </a:solidFill>
                <a:latin typeface="Times New Roman" pitchFamily="18" charset="0"/>
                <a:cs typeface="Times New Roman" pitchFamily="18" charset="0"/>
              </a:rPr>
              <a:t>постдипломной</a:t>
            </a:r>
            <a:r>
              <a:rPr lang="ru-RU" sz="1600" dirty="0" smtClean="0">
                <a:solidFill>
                  <a:schemeClr val="bg2">
                    <a:lumMod val="10000"/>
                  </a:schemeClr>
                </a:solidFill>
                <a:latin typeface="Times New Roman" pitchFamily="18" charset="0"/>
                <a:cs typeface="Times New Roman" pitchFamily="18" charset="0"/>
              </a:rPr>
              <a:t> подготовки, для практикующих медсестер.</a:t>
            </a:r>
            <a:endParaRPr lang="ru-RU" sz="1600" dirty="0">
              <a:solidFill>
                <a:schemeClr val="bg2">
                  <a:lumMod val="10000"/>
                </a:schemeClr>
              </a:solidFill>
              <a:latin typeface="Times New Roman" pitchFamily="18" charset="0"/>
              <a:cs typeface="Times New Roman" pitchFamily="18" charset="0"/>
            </a:endParaRPr>
          </a:p>
        </p:txBody>
      </p:sp>
      <p:pic>
        <p:nvPicPr>
          <p:cNvPr id="5" name="Содержимое 4" descr="http://www.combook.ru/pictures/1888040.jpg"/>
          <p:cNvPicPr>
            <a:picLocks noGrp="1"/>
          </p:cNvPicPr>
          <p:nvPr>
            <p:ph sz="half" idx="2"/>
          </p:nvPr>
        </p:nvPicPr>
        <p:blipFill>
          <a:blip r:embed="rId2"/>
          <a:stretch>
            <a:fillRect/>
          </a:stretch>
        </p:blipFill>
        <p:spPr bwMode="auto">
          <a:xfrm>
            <a:off x="5357818" y="1643050"/>
            <a:ext cx="3214710" cy="45005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14290"/>
            <a:ext cx="8686800" cy="1084158"/>
          </a:xfrm>
        </p:spPr>
        <p:txBody>
          <a:bodyPr>
            <a:noAutofit/>
          </a:bodyPr>
          <a:lstStyle/>
          <a:p>
            <a:pPr algn="l"/>
            <a:r>
              <a:rPr lang="ru-RU" sz="1800" dirty="0">
                <a:solidFill>
                  <a:schemeClr val="bg2">
                    <a:lumMod val="10000"/>
                  </a:schemeClr>
                </a:solidFill>
                <a:latin typeface="Times New Roman" pitchFamily="18" charset="0"/>
                <a:cs typeface="Times New Roman" pitchFamily="18" charset="0"/>
              </a:rPr>
              <a:t>Уход за здоровым и больным ребенком: Учебное пособие для вузов </a:t>
            </a:r>
            <a:r>
              <a:rPr lang="ru-RU" sz="1800" dirty="0" smtClean="0">
                <a:solidFill>
                  <a:schemeClr val="bg2">
                    <a:lumMod val="10000"/>
                  </a:schemeClr>
                </a:solidFill>
                <a:latin typeface="Times New Roman" pitchFamily="18" charset="0"/>
                <a:cs typeface="Times New Roman" pitchFamily="18" charset="0"/>
              </a:rPr>
              <a:t>/под </a:t>
            </a:r>
            <a:r>
              <a:rPr lang="ru-RU" sz="1800" dirty="0">
                <a:solidFill>
                  <a:schemeClr val="bg2">
                    <a:lumMod val="10000"/>
                  </a:schemeClr>
                </a:solidFill>
                <a:latin typeface="Times New Roman" pitchFamily="18" charset="0"/>
                <a:cs typeface="Times New Roman" pitchFamily="18" charset="0"/>
              </a:rPr>
              <a:t>ред. Калмыковой </a:t>
            </a:r>
            <a:r>
              <a:rPr lang="ru-RU" sz="1800" dirty="0" smtClean="0">
                <a:solidFill>
                  <a:schemeClr val="bg2">
                    <a:lumMod val="10000"/>
                  </a:schemeClr>
                </a:solidFill>
                <a:latin typeface="Times New Roman" pitchFamily="18" charset="0"/>
                <a:cs typeface="Times New Roman" pitchFamily="18" charset="0"/>
              </a:rPr>
              <a:t>А.С.- Ростов </a:t>
            </a:r>
            <a:r>
              <a:rPr lang="ru-RU" sz="1800" dirty="0" err="1" smtClean="0">
                <a:solidFill>
                  <a:schemeClr val="bg2">
                    <a:lumMod val="10000"/>
                  </a:schemeClr>
                </a:solidFill>
                <a:latin typeface="Times New Roman" pitchFamily="18" charset="0"/>
                <a:cs typeface="Times New Roman" pitchFamily="18" charset="0"/>
              </a:rPr>
              <a:t>н</a:t>
            </a:r>
            <a:r>
              <a:rPr lang="ru-RU" sz="1800" dirty="0" smtClean="0">
                <a:solidFill>
                  <a:schemeClr val="bg2">
                    <a:lumMod val="10000"/>
                  </a:schemeClr>
                </a:solidFill>
                <a:latin typeface="Times New Roman" pitchFamily="18" charset="0"/>
                <a:cs typeface="Times New Roman" pitchFamily="18" charset="0"/>
              </a:rPr>
              <a:t>/Д: </a:t>
            </a:r>
            <a:r>
              <a:rPr lang="ru-RU" sz="1800" dirty="0" smtClean="0">
                <a:solidFill>
                  <a:schemeClr val="bg2">
                    <a:lumMod val="10000"/>
                  </a:schemeClr>
                </a:solidFill>
                <a:latin typeface="Times New Roman" pitchFamily="18" charset="0"/>
                <a:cs typeface="Times New Roman" pitchFamily="18" charset="0"/>
              </a:rPr>
              <a:t>Феникс. </a:t>
            </a:r>
            <a:r>
              <a:rPr lang="ru-RU" sz="3200" dirty="0">
                <a:solidFill>
                  <a:schemeClr val="bg2">
                    <a:lumMod val="10000"/>
                  </a:schemeClr>
                </a:solidFill>
                <a:latin typeface="Times New Roman" pitchFamily="18" charset="0"/>
                <a:cs typeface="Times New Roman" pitchFamily="18" charset="0"/>
              </a:rPr>
              <a:t/>
            </a:r>
            <a:br>
              <a:rPr lang="ru-RU" sz="3200" dirty="0">
                <a:solidFill>
                  <a:schemeClr val="bg2">
                    <a:lumMod val="10000"/>
                  </a:schemeClr>
                </a:solidFill>
                <a:latin typeface="Times New Roman" pitchFamily="18" charset="0"/>
                <a:cs typeface="Times New Roman" pitchFamily="18" charset="0"/>
              </a:rPr>
            </a:br>
            <a:endParaRPr lang="ru-RU" sz="3200" dirty="0">
              <a:solidFill>
                <a:schemeClr val="bg2">
                  <a:lumMod val="10000"/>
                </a:schemeClr>
              </a:solidFill>
              <a:latin typeface="Times New Roman" pitchFamily="18" charset="0"/>
              <a:cs typeface="Times New Roman" pitchFamily="18" charset="0"/>
            </a:endParaRPr>
          </a:p>
        </p:txBody>
      </p:sp>
      <p:sp>
        <p:nvSpPr>
          <p:cNvPr id="3" name="Содержимое 2"/>
          <p:cNvSpPr>
            <a:spLocks noGrp="1"/>
          </p:cNvSpPr>
          <p:nvPr>
            <p:ph sz="half" idx="1"/>
          </p:nvPr>
        </p:nvSpPr>
        <p:spPr/>
        <p:txBody>
          <a:bodyPr>
            <a:normAutofit fontScale="55000" lnSpcReduction="20000"/>
          </a:bodyPr>
          <a:lstStyle/>
          <a:p>
            <a:pPr algn="just">
              <a:buNone/>
            </a:pPr>
            <a:r>
              <a:rPr lang="ru-RU" dirty="0" smtClean="0"/>
              <a:t>	</a:t>
            </a:r>
            <a:r>
              <a:rPr lang="ru-RU" dirty="0"/>
              <a:t> </a:t>
            </a:r>
            <a:r>
              <a:rPr lang="ru-RU" sz="2900" dirty="0">
                <a:solidFill>
                  <a:schemeClr val="bg2">
                    <a:lumMod val="10000"/>
                  </a:schemeClr>
                </a:solidFill>
                <a:latin typeface="Times New Roman" pitchFamily="18" charset="0"/>
                <a:cs typeface="Times New Roman" pitchFamily="18" charset="0"/>
              </a:rPr>
              <a:t>В учебном пособии изложены принципы организации медицинского обслуживания здоровых и больных детей в условиях стационара и семьи. Подробно рассмотрены вопросы организации и осуществления ухода за детьми различного возраста. Приведены алгоритмы действий медицинских сотрудников по уходу за детьми. Детализировано содержание профилактической работы по поддержанию здоровья детского населения. Подготовлено коллективом сотрудников кафедры пропедевтики детских болезной и поликлинической педиатрии Ставропольской государственной медицинской академии. Предназначено для студентов педиатрического факультета и факультета высшего сестринского образования медицинских вузов.</a:t>
            </a:r>
          </a:p>
          <a:p>
            <a:pPr>
              <a:buNone/>
            </a:pPr>
            <a:endParaRPr lang="ru-RU" sz="2900" dirty="0">
              <a:latin typeface="Times New Roman" pitchFamily="18" charset="0"/>
              <a:cs typeface="Times New Roman" pitchFamily="18" charset="0"/>
            </a:endParaRPr>
          </a:p>
        </p:txBody>
      </p:sp>
      <p:pic>
        <p:nvPicPr>
          <p:cNvPr id="5" name="Содержимое 4" descr="Уход за здоровым и больным ребенком: Учебное пособие для вузов (под ред. Калмыковой А.С.)"/>
          <p:cNvPicPr>
            <a:picLocks noGrp="1"/>
          </p:cNvPicPr>
          <p:nvPr>
            <p:ph sz="half" idx="2"/>
          </p:nvPr>
        </p:nvPicPr>
        <p:blipFill>
          <a:blip r:embed="rId2">
            <a:extLst>
              <a:ext uri="{28A0092B-C50C-407E-A947-70E740481C1C}">
                <a14:useLocalDpi xmlns:a14="http://schemas.microsoft.com/office/drawing/2010/main" xmlns="" val="0"/>
              </a:ext>
            </a:extLst>
          </a:blip>
          <a:srcRect/>
          <a:stretch>
            <a:fillRect/>
          </a:stretch>
        </p:blipFill>
        <p:spPr bwMode="auto">
          <a:xfrm>
            <a:off x="4857752" y="1500174"/>
            <a:ext cx="3714776" cy="4643470"/>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heaclub.ru/images/heaclub/2016/02/asthma_jpg_1264124cl-8.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Текст 2"/>
          <p:cNvSpPr>
            <a:spLocks noGrp="1"/>
          </p:cNvSpPr>
          <p:nvPr>
            <p:ph type="body" idx="1"/>
          </p:nvPr>
        </p:nvSpPr>
        <p:spPr/>
        <p:txBody>
          <a:bodyPr/>
          <a:lstStyle/>
          <a:p>
            <a:endParaRPr lang="ru-RU" dirty="0"/>
          </a:p>
        </p:txBody>
      </p:sp>
      <p:sp>
        <p:nvSpPr>
          <p:cNvPr id="2" name="Заголовок 1"/>
          <p:cNvSpPr>
            <a:spLocks noGrp="1"/>
          </p:cNvSpPr>
          <p:nvPr>
            <p:ph type="title"/>
          </p:nvPr>
        </p:nvSpPr>
        <p:spPr/>
        <p:txBody>
          <a:bodyPr>
            <a:normAutofit fontScale="90000"/>
          </a:bodyPr>
          <a:lstStyle/>
          <a:p>
            <a:pPr algn="l"/>
            <a:r>
              <a:rPr lang="ru-RU" dirty="0" smtClean="0">
                <a:solidFill>
                  <a:schemeClr val="tx1"/>
                </a:solidFill>
                <a:latin typeface="Times New Roman" pitchFamily="18" charset="0"/>
                <a:cs typeface="Times New Roman" pitchFamily="18" charset="0"/>
              </a:rPr>
              <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Неотложная </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помощь </a:t>
            </a:r>
            <a:r>
              <a:rPr lang="ru-RU" dirty="0" smtClean="0">
                <a:solidFill>
                  <a:schemeClr val="tx1"/>
                </a:solidFill>
                <a:latin typeface="Times New Roman" pitchFamily="18" charset="0"/>
                <a:cs typeface="Times New Roman" pitchFamily="18" charset="0"/>
              </a:rPr>
              <a:t>в </a:t>
            </a:r>
            <a:r>
              <a:rPr lang="ru-RU" dirty="0" smtClean="0">
                <a:solidFill>
                  <a:schemeClr val="tx1"/>
                </a:solidFill>
                <a:latin typeface="Times New Roman" pitchFamily="18" charset="0"/>
                <a:cs typeface="Times New Roman" pitchFamily="18" charset="0"/>
              </a:rPr>
              <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педиатрии</a:t>
            </a:r>
            <a:endParaRPr lang="ru-RU"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ru-RU" sz="2000" dirty="0" smtClean="0">
                <a:solidFill>
                  <a:schemeClr val="bg2">
                    <a:lumMod val="10000"/>
                  </a:schemeClr>
                </a:solidFill>
                <a:latin typeface="Times New Roman" pitchFamily="18" charset="0"/>
                <a:cs typeface="Times New Roman" pitchFamily="18" charset="0"/>
              </a:rPr>
              <a:t>Практические навыки и умения медсестры педиатрического профиля.- Ростов </a:t>
            </a:r>
            <a:r>
              <a:rPr lang="ru-RU" sz="2000" dirty="0" err="1" smtClean="0">
                <a:solidFill>
                  <a:schemeClr val="bg2">
                    <a:lumMod val="10000"/>
                  </a:schemeClr>
                </a:solidFill>
                <a:latin typeface="Times New Roman" pitchFamily="18" charset="0"/>
                <a:cs typeface="Times New Roman" pitchFamily="18" charset="0"/>
              </a:rPr>
              <a:t>н</a:t>
            </a:r>
            <a:r>
              <a:rPr lang="ru-RU" sz="2000" dirty="0" smtClean="0">
                <a:solidFill>
                  <a:schemeClr val="bg2">
                    <a:lumMod val="10000"/>
                  </a:schemeClr>
                </a:solidFill>
                <a:latin typeface="Times New Roman" pitchFamily="18" charset="0"/>
                <a:cs typeface="Times New Roman" pitchFamily="18" charset="0"/>
              </a:rPr>
              <a:t>/Д: Феникс, 2002</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
        <p:nvSpPr>
          <p:cNvPr id="3" name="Содержимое 2"/>
          <p:cNvSpPr>
            <a:spLocks noGrp="1"/>
          </p:cNvSpPr>
          <p:nvPr>
            <p:ph sz="half" idx="1"/>
          </p:nvPr>
        </p:nvSpPr>
        <p:spPr/>
        <p:txBody>
          <a:bodyPr>
            <a:normAutofit fontScale="70000" lnSpcReduction="20000"/>
          </a:bodyPr>
          <a:lstStyle/>
          <a:p>
            <a:pPr algn="just">
              <a:buNone/>
            </a:pPr>
            <a:r>
              <a:rPr lang="ru-RU" dirty="0" smtClean="0"/>
              <a:t>	</a:t>
            </a:r>
            <a:r>
              <a:rPr lang="ru-RU" sz="2500" dirty="0" smtClean="0">
                <a:solidFill>
                  <a:schemeClr val="bg2">
                    <a:lumMod val="10000"/>
                  </a:schemeClr>
                </a:solidFill>
                <a:latin typeface="Times New Roman" pitchFamily="18" charset="0"/>
                <a:cs typeface="Times New Roman" pitchFamily="18" charset="0"/>
              </a:rPr>
              <a:t>Сборник навыков и умений по уходу за ребенком составлен на основе требований Государственного образовательного стандарта среднего профессионального образования. При подробном изучении манипуляций ускоряется процесс отработки профессионального мастерства, улучшается качество подготовки специалистов, сокращается срок адаптации выпускников на рабочем месте. Таким образом, уменьшается перечень навыков, которые требуется дополнительно освоить в лечебно-профилактических учреждениях. </a:t>
            </a:r>
            <a:br>
              <a:rPr lang="ru-RU" sz="2500" dirty="0" smtClean="0">
                <a:solidFill>
                  <a:schemeClr val="bg2">
                    <a:lumMod val="10000"/>
                  </a:schemeClr>
                </a:solidFill>
                <a:latin typeface="Times New Roman" pitchFamily="18" charset="0"/>
                <a:cs typeface="Times New Roman" pitchFamily="18" charset="0"/>
              </a:rPr>
            </a:br>
            <a:r>
              <a:rPr lang="ru-RU" sz="2500" dirty="0" smtClean="0">
                <a:solidFill>
                  <a:schemeClr val="bg2">
                    <a:lumMod val="10000"/>
                  </a:schemeClr>
                </a:solidFill>
                <a:latin typeface="Times New Roman" pitchFamily="18" charset="0"/>
                <a:cs typeface="Times New Roman" pitchFamily="18" charset="0"/>
              </a:rPr>
              <a:t>Сборник может быть использован при подготовке студентов к практическим занятиям и для работников практического здравоохранения. </a:t>
            </a:r>
          </a:p>
          <a:p>
            <a:endParaRPr lang="ru-RU" dirty="0"/>
          </a:p>
        </p:txBody>
      </p:sp>
      <p:pic>
        <p:nvPicPr>
          <p:cNvPr id="5" name="Содержимое 4" descr="https://i.livelib.ru/boocover/1000199310/o/233b/__Prakticheskie_navyki_i_umeniya_medsestry_pediatricheskogo_profilya.jpeg"/>
          <p:cNvPicPr>
            <a:picLocks noGrp="1"/>
          </p:cNvPicPr>
          <p:nvPr>
            <p:ph sz="half" idx="2"/>
          </p:nvPr>
        </p:nvPicPr>
        <p:blipFill>
          <a:blip r:embed="rId2"/>
          <a:stretch>
            <a:fillRect/>
          </a:stretch>
        </p:blipFill>
        <p:spPr bwMode="auto">
          <a:xfrm>
            <a:off x="5000628" y="1571612"/>
            <a:ext cx="3500462" cy="4786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85728"/>
            <a:ext cx="8686800" cy="1012720"/>
          </a:xfrm>
        </p:spPr>
        <p:txBody>
          <a:bodyPr>
            <a:normAutofit fontScale="90000"/>
          </a:bodyPr>
          <a:lstStyle/>
          <a:p>
            <a:pPr algn="l"/>
            <a:r>
              <a:rPr lang="ru-RU" sz="4000" dirty="0" smtClean="0"/>
              <a:t> </a:t>
            </a:r>
            <a:r>
              <a:rPr lang="ru-RU" sz="2000" dirty="0" smtClean="0">
                <a:solidFill>
                  <a:schemeClr val="bg2">
                    <a:lumMod val="10000"/>
                  </a:schemeClr>
                </a:solidFill>
                <a:latin typeface="Times New Roman" pitchFamily="18" charset="0"/>
                <a:cs typeface="Times New Roman" pitchFamily="18" charset="0"/>
              </a:rPr>
              <a:t>Педиатрия: Неотложные </a:t>
            </a:r>
            <a:r>
              <a:rPr lang="ru-RU" sz="2000" dirty="0">
                <a:solidFill>
                  <a:schemeClr val="bg2">
                    <a:lumMod val="10000"/>
                  </a:schemeClr>
                </a:solidFill>
                <a:latin typeface="Times New Roman" pitchFamily="18" charset="0"/>
                <a:cs typeface="Times New Roman" pitchFamily="18" charset="0"/>
              </a:rPr>
              <a:t>состояния у </a:t>
            </a:r>
            <a:r>
              <a:rPr lang="ru-RU" sz="2000" dirty="0" smtClean="0">
                <a:solidFill>
                  <a:schemeClr val="bg2">
                    <a:lumMod val="10000"/>
                  </a:schemeClr>
                </a:solidFill>
                <a:latin typeface="Times New Roman" pitchFamily="18" charset="0"/>
                <a:cs typeface="Times New Roman" pitchFamily="18" charset="0"/>
              </a:rPr>
              <a:t>детей: Справочник  </a:t>
            </a:r>
            <a:r>
              <a:rPr lang="ru-RU" dirty="0">
                <a:solidFill>
                  <a:schemeClr val="bg2">
                    <a:lumMod val="10000"/>
                  </a:schemeClr>
                </a:solidFill>
              </a:rPr>
              <a:t/>
            </a:r>
            <a:br>
              <a:rPr lang="ru-RU" dirty="0">
                <a:solidFill>
                  <a:schemeClr val="bg2">
                    <a:lumMod val="10000"/>
                  </a:schemeClr>
                </a:solidFill>
              </a:rPr>
            </a:br>
            <a:endParaRPr lang="ru-RU" dirty="0">
              <a:solidFill>
                <a:schemeClr val="bg2">
                  <a:lumMod val="10000"/>
                </a:schemeClr>
              </a:solidFill>
            </a:endParaRPr>
          </a:p>
        </p:txBody>
      </p:sp>
      <p:sp>
        <p:nvSpPr>
          <p:cNvPr id="3" name="Содержимое 2"/>
          <p:cNvSpPr>
            <a:spLocks noGrp="1"/>
          </p:cNvSpPr>
          <p:nvPr>
            <p:ph sz="half" idx="1"/>
          </p:nvPr>
        </p:nvSpPr>
        <p:spPr>
          <a:xfrm>
            <a:off x="457200" y="1600200"/>
            <a:ext cx="4038600" cy="5043510"/>
          </a:xfrm>
        </p:spPr>
        <p:txBody>
          <a:bodyPr>
            <a:normAutofit fontScale="25000" lnSpcReduction="20000"/>
          </a:bodyPr>
          <a:lstStyle/>
          <a:p>
            <a:pPr algn="just" fontAlgn="base">
              <a:buNone/>
            </a:pPr>
            <a:r>
              <a:rPr lang="ru-RU" dirty="0" smtClean="0"/>
              <a:t>	</a:t>
            </a:r>
            <a:r>
              <a:rPr lang="ru-RU" sz="6400" dirty="0" smtClean="0">
                <a:solidFill>
                  <a:schemeClr val="bg2">
                    <a:lumMod val="10000"/>
                  </a:schemeClr>
                </a:solidFill>
                <a:latin typeface="Times New Roman" pitchFamily="18" charset="0"/>
                <a:cs typeface="Times New Roman" pitchFamily="18" charset="0"/>
              </a:rPr>
              <a:t>В </a:t>
            </a:r>
            <a:r>
              <a:rPr lang="ru-RU" sz="6400" dirty="0">
                <a:solidFill>
                  <a:schemeClr val="bg2">
                    <a:lumMod val="10000"/>
                  </a:schemeClr>
                </a:solidFill>
                <a:latin typeface="Times New Roman" pitchFamily="18" charset="0"/>
                <a:cs typeface="Times New Roman" pitchFamily="18" charset="0"/>
              </a:rPr>
              <a:t>первом разделе книги приведены основные сведения о клинических проявлениях, диагностике и лечении детей в условиях первичного звена здравоохранения. Указаны категории больных, которые должны быть обязательно госпитализированы, а также правила наблюдения больных на дому в период острых проявлений болезни.</a:t>
            </a:r>
            <a:br>
              <a:rPr lang="ru-RU" sz="6400" dirty="0">
                <a:solidFill>
                  <a:schemeClr val="bg2">
                    <a:lumMod val="10000"/>
                  </a:schemeClr>
                </a:solidFill>
                <a:latin typeface="Times New Roman" pitchFamily="18" charset="0"/>
                <a:cs typeface="Times New Roman" pitchFamily="18" charset="0"/>
              </a:rPr>
            </a:br>
            <a:r>
              <a:rPr lang="ru-RU" sz="6400" dirty="0" smtClean="0">
                <a:solidFill>
                  <a:schemeClr val="bg2">
                    <a:lumMod val="10000"/>
                  </a:schemeClr>
                </a:solidFill>
                <a:latin typeface="Times New Roman" pitchFamily="18" charset="0"/>
                <a:cs typeface="Times New Roman" pitchFamily="18" charset="0"/>
              </a:rPr>
              <a:t>Во </a:t>
            </a:r>
            <a:r>
              <a:rPr lang="ru-RU" sz="6400" dirty="0">
                <a:solidFill>
                  <a:schemeClr val="bg2">
                    <a:lumMod val="10000"/>
                  </a:schemeClr>
                </a:solidFill>
                <a:latin typeface="Times New Roman" pitchFamily="18" charset="0"/>
                <a:cs typeface="Times New Roman" pitchFamily="18" charset="0"/>
              </a:rPr>
              <a:t>втором разделе книги обобщен материал, касающийся принципов вакцинации детей особых групп. </a:t>
            </a:r>
          </a:p>
          <a:p>
            <a:pPr algn="just" fontAlgn="base">
              <a:buNone/>
            </a:pPr>
            <a:r>
              <a:rPr lang="ru-RU" sz="6400" dirty="0" smtClean="0">
                <a:solidFill>
                  <a:schemeClr val="bg2">
                    <a:lumMod val="10000"/>
                  </a:schemeClr>
                </a:solidFill>
                <a:latin typeface="Times New Roman" pitchFamily="18" charset="0"/>
                <a:cs typeface="Times New Roman" pitchFamily="18" charset="0"/>
              </a:rPr>
              <a:t>	Соответствующий </a:t>
            </a:r>
            <a:r>
              <a:rPr lang="ru-RU" sz="6400" dirty="0">
                <a:solidFill>
                  <a:schemeClr val="bg2">
                    <a:lumMod val="10000"/>
                  </a:schemeClr>
                </a:solidFill>
                <a:latin typeface="Times New Roman" pitchFamily="18" charset="0"/>
                <a:cs typeface="Times New Roman" pitchFamily="18" charset="0"/>
              </a:rPr>
              <a:t>раздел данной книги содержит информацию о патогенезе, клинике, принципах интенсивной терапии и реанимации, в объеме, ограниченном амбулаторным этапом оказания медицинской помощи.</a:t>
            </a:r>
            <a:br>
              <a:rPr lang="ru-RU" sz="6400" dirty="0">
                <a:solidFill>
                  <a:schemeClr val="bg2">
                    <a:lumMod val="10000"/>
                  </a:schemeClr>
                </a:solidFill>
                <a:latin typeface="Times New Roman" pitchFamily="18" charset="0"/>
                <a:cs typeface="Times New Roman" pitchFamily="18" charset="0"/>
              </a:rPr>
            </a:br>
            <a:r>
              <a:rPr lang="ru-RU" sz="6400" dirty="0" smtClean="0">
                <a:solidFill>
                  <a:schemeClr val="bg2">
                    <a:lumMod val="10000"/>
                  </a:schemeClr>
                </a:solidFill>
                <a:latin typeface="Times New Roman" pitchFamily="18" charset="0"/>
                <a:cs typeface="Times New Roman" pitchFamily="18" charset="0"/>
              </a:rPr>
              <a:t> Препараты</a:t>
            </a:r>
            <a:r>
              <a:rPr lang="ru-RU" sz="6400" dirty="0">
                <a:solidFill>
                  <a:schemeClr val="bg2">
                    <a:lumMod val="10000"/>
                  </a:schemeClr>
                </a:solidFill>
                <a:latin typeface="Times New Roman" pitchFamily="18" charset="0"/>
                <a:cs typeface="Times New Roman" pitchFamily="18" charset="0"/>
              </a:rPr>
              <a:t>, упомянутые в книге, разрешены к применению на территории Российской Федерации. </a:t>
            </a:r>
          </a:p>
          <a:p>
            <a:pPr algn="just">
              <a:buNone/>
            </a:pPr>
            <a:r>
              <a:rPr lang="ru-RU" sz="6400" dirty="0">
                <a:solidFill>
                  <a:schemeClr val="bg2">
                    <a:lumMod val="10000"/>
                  </a:schemeClr>
                </a:solidFill>
                <a:latin typeface="Times New Roman" pitchFamily="18" charset="0"/>
                <a:cs typeface="Times New Roman" pitchFamily="18" charset="0"/>
              </a:rPr>
              <a:t> </a:t>
            </a:r>
          </a:p>
          <a:p>
            <a:pPr algn="just"/>
            <a:endParaRPr lang="ru-RU" sz="5600" dirty="0"/>
          </a:p>
        </p:txBody>
      </p:sp>
      <p:pic>
        <p:nvPicPr>
          <p:cNvPr id="5" name="Содержимое 4" descr="Скачать бесплатно книгу: Неотложные состояния у детей, Молочный В.П."/>
          <p:cNvPicPr>
            <a:picLocks noGrp="1"/>
          </p:cNvPicPr>
          <p:nvPr>
            <p:ph sz="half" idx="2"/>
          </p:nvPr>
        </p:nvPicPr>
        <p:blipFill>
          <a:blip r:embed="rId2">
            <a:extLst>
              <a:ext uri="{28A0092B-C50C-407E-A947-70E740481C1C}">
                <a14:useLocalDpi xmlns:a14="http://schemas.microsoft.com/office/drawing/2010/main" xmlns="" val="0"/>
              </a:ext>
            </a:extLst>
          </a:blip>
          <a:stretch>
            <a:fillRect/>
          </a:stretch>
        </p:blipFill>
        <p:spPr bwMode="auto">
          <a:xfrm>
            <a:off x="5214942" y="1500174"/>
            <a:ext cx="3357586" cy="4786346"/>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0"/>
            <a:ext cx="8686800" cy="1298448"/>
          </a:xfrm>
        </p:spPr>
        <p:txBody>
          <a:bodyPr>
            <a:normAutofit fontScale="90000"/>
          </a:bodyPr>
          <a:lstStyle/>
          <a:p>
            <a:pPr algn="just"/>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000" dirty="0" smtClean="0">
                <a:solidFill>
                  <a:schemeClr val="bg2">
                    <a:lumMod val="10000"/>
                  </a:schemeClr>
                </a:solidFill>
                <a:latin typeface="Times New Roman" pitchFamily="18" charset="0"/>
                <a:cs typeface="Times New Roman" pitchFamily="18" charset="0"/>
              </a:rPr>
              <a:t>Неотложная помощь детям. </a:t>
            </a:r>
            <a:r>
              <a:rPr lang="ru-RU" sz="2000" dirty="0" err="1" smtClean="0">
                <a:solidFill>
                  <a:schemeClr val="bg2">
                    <a:lumMod val="10000"/>
                  </a:schemeClr>
                </a:solidFill>
                <a:latin typeface="Times New Roman" pitchFamily="18" charset="0"/>
                <a:cs typeface="Times New Roman" pitchFamily="18" charset="0"/>
              </a:rPr>
              <a:t>Догоспитальный</a:t>
            </a:r>
            <a:r>
              <a:rPr lang="ru-RU" sz="2000" dirty="0" smtClean="0">
                <a:solidFill>
                  <a:schemeClr val="bg2">
                    <a:lumMod val="10000"/>
                  </a:schemeClr>
                </a:solidFill>
                <a:latin typeface="Times New Roman" pitchFamily="18" charset="0"/>
                <a:cs typeface="Times New Roman" pitchFamily="18" charset="0"/>
              </a:rPr>
              <a:t> этап/ М.Ю Галактионова, </a:t>
            </a:r>
            <a:r>
              <a:rPr lang="ru-RU" sz="2000" dirty="0" err="1" smtClean="0">
                <a:solidFill>
                  <a:schemeClr val="bg2">
                    <a:lumMod val="10000"/>
                  </a:schemeClr>
                </a:solidFill>
                <a:latin typeface="Times New Roman" pitchFamily="18" charset="0"/>
                <a:cs typeface="Times New Roman" pitchFamily="18" charset="0"/>
              </a:rPr>
              <a:t>А.В.Гордиец</a:t>
            </a:r>
            <a:r>
              <a:rPr lang="ru-RU" sz="2000" dirty="0" smtClean="0">
                <a:solidFill>
                  <a:schemeClr val="bg2">
                    <a:lumMod val="10000"/>
                  </a:schemeClr>
                </a:solidFill>
                <a:latin typeface="Times New Roman" pitchFamily="18" charset="0"/>
                <a:cs typeface="Times New Roman" pitchFamily="18" charset="0"/>
              </a:rPr>
              <a:t>, И.Н.Чистякова. – Ростов </a:t>
            </a:r>
            <a:r>
              <a:rPr lang="ru-RU" sz="2000" dirty="0" err="1" smtClean="0">
                <a:solidFill>
                  <a:schemeClr val="bg2">
                    <a:lumMod val="10000"/>
                  </a:schemeClr>
                </a:solidFill>
                <a:latin typeface="Times New Roman" pitchFamily="18" charset="0"/>
                <a:cs typeface="Times New Roman" pitchFamily="18" charset="0"/>
              </a:rPr>
              <a:t>н</a:t>
            </a:r>
            <a:r>
              <a:rPr lang="ru-RU" sz="2000" dirty="0" smtClean="0">
                <a:solidFill>
                  <a:schemeClr val="bg2">
                    <a:lumMod val="10000"/>
                  </a:schemeClr>
                </a:solidFill>
                <a:latin typeface="Times New Roman" pitchFamily="18" charset="0"/>
                <a:cs typeface="Times New Roman" pitchFamily="18" charset="0"/>
              </a:rPr>
              <a:t>/Д: Феникс,2007</a:t>
            </a:r>
            <a:r>
              <a:rPr lang="ru-RU" sz="2000" dirty="0" smtClean="0">
                <a:solidFill>
                  <a:schemeClr val="bg2">
                    <a:lumMod val="10000"/>
                  </a:schemeClr>
                </a:solidFill>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br>
              <a:rPr lang="ru-RU" sz="2000" dirty="0" smtClean="0">
                <a:latin typeface="Times New Roman" pitchFamily="18" charset="0"/>
                <a:cs typeface="Times New Roman" pitchFamily="18" charset="0"/>
              </a:rPr>
            </a:br>
            <a:endParaRPr lang="ru-RU" sz="2000" dirty="0"/>
          </a:p>
        </p:txBody>
      </p:sp>
      <p:sp>
        <p:nvSpPr>
          <p:cNvPr id="3" name="Содержимое 2"/>
          <p:cNvSpPr>
            <a:spLocks noGrp="1"/>
          </p:cNvSpPr>
          <p:nvPr>
            <p:ph sz="half" idx="1"/>
          </p:nvPr>
        </p:nvSpPr>
        <p:spPr/>
        <p:txBody>
          <a:bodyPr>
            <a:normAutofit/>
          </a:bodyPr>
          <a:lstStyle/>
          <a:p>
            <a:pPr algn="just">
              <a:buNone/>
            </a:pPr>
            <a:r>
              <a:rPr lang="ru-RU" dirty="0" smtClean="0"/>
              <a:t>	</a:t>
            </a:r>
            <a:r>
              <a:rPr lang="ru-RU" sz="1500" dirty="0" smtClean="0">
                <a:solidFill>
                  <a:schemeClr val="bg2">
                    <a:lumMod val="10000"/>
                  </a:schemeClr>
                </a:solidFill>
                <a:latin typeface="Times New Roman" pitchFamily="18" charset="0"/>
                <a:cs typeface="Times New Roman" pitchFamily="18" charset="0"/>
              </a:rPr>
              <a:t>Настоящее учебное пособие посвящено вопросам организации производственной практики по программе помощник врача (фельдшера) скорой помощи, адаптировано к образовательным технологиям с учетом специфики обучения на педиатрическом факультете</a:t>
            </a:r>
            <a:endParaRPr lang="ru-RU" sz="1500" dirty="0">
              <a:solidFill>
                <a:schemeClr val="bg2">
                  <a:lumMod val="10000"/>
                </a:schemeClr>
              </a:solidFill>
              <a:latin typeface="Times New Roman" pitchFamily="18" charset="0"/>
              <a:cs typeface="Times New Roman" pitchFamily="18" charset="0"/>
            </a:endParaRPr>
          </a:p>
        </p:txBody>
      </p:sp>
      <p:pic>
        <p:nvPicPr>
          <p:cNvPr id="5" name="Содержимое 4" descr="https://i.livelib.ru/boocover/1000186705/o/abc9/M._Yu._Galaktionova_A._V._Gordiets_I._N._Chistyakova__Neotlozhnaya_pomosch_detya.jpeg"/>
          <p:cNvPicPr>
            <a:picLocks noGrp="1"/>
          </p:cNvPicPr>
          <p:nvPr>
            <p:ph sz="half" idx="2"/>
          </p:nvPr>
        </p:nvPicPr>
        <p:blipFill>
          <a:blip r:embed="rId2"/>
          <a:stretch>
            <a:fillRect/>
          </a:stretch>
        </p:blipFill>
        <p:spPr bwMode="auto">
          <a:xfrm>
            <a:off x="5143504" y="1785926"/>
            <a:ext cx="3286148" cy="44291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Содержание </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92500"/>
          </a:bodyPr>
          <a:lstStyle/>
          <a:p>
            <a:pPr algn="just"/>
            <a:r>
              <a:rPr lang="ru-RU" dirty="0" smtClean="0">
                <a:solidFill>
                  <a:schemeClr val="bg2">
                    <a:lumMod val="10000"/>
                  </a:schemeClr>
                </a:solidFill>
                <a:latin typeface="Times New Roman" pitchFamily="18" charset="0"/>
                <a:cs typeface="Times New Roman" pitchFamily="18" charset="0"/>
              </a:rPr>
              <a:t>Здоровый ребенок </a:t>
            </a:r>
            <a:r>
              <a:rPr lang="ru-RU" dirty="0" smtClean="0">
                <a:solidFill>
                  <a:schemeClr val="bg2">
                    <a:lumMod val="10000"/>
                  </a:schemeClr>
                </a:solidFill>
                <a:latin typeface="Times New Roman" pitchFamily="18" charset="0"/>
                <a:cs typeface="Times New Roman" pitchFamily="18" charset="0"/>
              </a:rPr>
              <a:t>(</a:t>
            </a:r>
            <a:r>
              <a:rPr lang="ru-RU" dirty="0" smtClean="0">
                <a:solidFill>
                  <a:schemeClr val="bg2">
                    <a:lumMod val="10000"/>
                  </a:schemeClr>
                </a:solidFill>
                <a:latin typeface="Times New Roman" pitchFamily="18" charset="0"/>
                <a:cs typeface="Times New Roman" pitchFamily="18" charset="0"/>
              </a:rPr>
              <a:t>слайды 4-9)</a:t>
            </a:r>
            <a:endParaRPr lang="ru-RU" dirty="0" smtClean="0">
              <a:solidFill>
                <a:schemeClr val="bg2">
                  <a:lumMod val="10000"/>
                </a:schemeClr>
              </a:solidFill>
              <a:latin typeface="Times New Roman" pitchFamily="18" charset="0"/>
              <a:cs typeface="Times New Roman" pitchFamily="18" charset="0"/>
            </a:endParaRPr>
          </a:p>
          <a:p>
            <a:pPr algn="just"/>
            <a:r>
              <a:rPr lang="ru-RU" dirty="0" smtClean="0">
                <a:solidFill>
                  <a:schemeClr val="bg2">
                    <a:lumMod val="10000"/>
                  </a:schemeClr>
                </a:solidFill>
                <a:latin typeface="Times New Roman" pitchFamily="18" charset="0"/>
                <a:cs typeface="Times New Roman" pitchFamily="18" charset="0"/>
              </a:rPr>
              <a:t>Сестринский уход за новорожденным </a:t>
            </a:r>
            <a:r>
              <a:rPr lang="ru-RU" dirty="0" smtClean="0">
                <a:solidFill>
                  <a:schemeClr val="bg2">
                    <a:lumMod val="10000"/>
                  </a:schemeClr>
                </a:solidFill>
                <a:latin typeface="Times New Roman" pitchFamily="18" charset="0"/>
                <a:cs typeface="Times New Roman" pitchFamily="18" charset="0"/>
              </a:rPr>
              <a:t> (слайды  11-12)</a:t>
            </a:r>
            <a:endParaRPr lang="ru-RU" dirty="0" smtClean="0">
              <a:solidFill>
                <a:schemeClr val="bg2">
                  <a:lumMod val="10000"/>
                </a:schemeClr>
              </a:solidFill>
              <a:latin typeface="Times New Roman" pitchFamily="18" charset="0"/>
              <a:cs typeface="Times New Roman" pitchFamily="18" charset="0"/>
            </a:endParaRPr>
          </a:p>
          <a:p>
            <a:pPr algn="just"/>
            <a:r>
              <a:rPr lang="ru-RU" dirty="0" smtClean="0">
                <a:solidFill>
                  <a:schemeClr val="bg2">
                    <a:lumMod val="10000"/>
                  </a:schemeClr>
                </a:solidFill>
                <a:latin typeface="Times New Roman" pitchFamily="18" charset="0"/>
                <a:cs typeface="Times New Roman" pitchFamily="18" charset="0"/>
              </a:rPr>
              <a:t>Сестринское дело в педиатрии </a:t>
            </a:r>
            <a:r>
              <a:rPr lang="ru-RU" dirty="0" smtClean="0">
                <a:solidFill>
                  <a:schemeClr val="bg2">
                    <a:lumMod val="10000"/>
                  </a:schemeClr>
                </a:solidFill>
                <a:latin typeface="Times New Roman" pitchFamily="18" charset="0"/>
                <a:cs typeface="Times New Roman" pitchFamily="18" charset="0"/>
              </a:rPr>
              <a:t>(слайды 14 </a:t>
            </a:r>
            <a:r>
              <a:rPr lang="ru-RU" dirty="0" smtClean="0">
                <a:solidFill>
                  <a:schemeClr val="bg2">
                    <a:lumMod val="10000"/>
                  </a:schemeClr>
                </a:solidFill>
                <a:latin typeface="Times New Roman" pitchFamily="18" charset="0"/>
                <a:cs typeface="Times New Roman" pitchFamily="18" charset="0"/>
              </a:rPr>
              <a:t>– </a:t>
            </a:r>
            <a:r>
              <a:rPr lang="ru-RU" dirty="0" smtClean="0">
                <a:solidFill>
                  <a:schemeClr val="bg2">
                    <a:lumMod val="10000"/>
                  </a:schemeClr>
                </a:solidFill>
                <a:latin typeface="Times New Roman" pitchFamily="18" charset="0"/>
                <a:cs typeface="Times New Roman" pitchFamily="18" charset="0"/>
              </a:rPr>
              <a:t>25)</a:t>
            </a:r>
            <a:endParaRPr lang="ru-RU" dirty="0" smtClean="0">
              <a:solidFill>
                <a:schemeClr val="bg2">
                  <a:lumMod val="10000"/>
                </a:schemeClr>
              </a:solidFill>
              <a:latin typeface="Times New Roman" pitchFamily="18" charset="0"/>
              <a:cs typeface="Times New Roman" pitchFamily="18" charset="0"/>
            </a:endParaRPr>
          </a:p>
          <a:p>
            <a:pPr algn="just"/>
            <a:r>
              <a:rPr lang="ru-RU" dirty="0" smtClean="0">
                <a:solidFill>
                  <a:schemeClr val="bg2">
                    <a:lumMod val="10000"/>
                  </a:schemeClr>
                </a:solidFill>
                <a:latin typeface="Times New Roman" pitchFamily="18" charset="0"/>
                <a:cs typeface="Times New Roman" pitchFamily="18" charset="0"/>
              </a:rPr>
              <a:t>Неотложная помощь в педиатрии </a:t>
            </a:r>
            <a:r>
              <a:rPr lang="ru-RU" dirty="0" smtClean="0">
                <a:solidFill>
                  <a:schemeClr val="bg2">
                    <a:lumMod val="10000"/>
                  </a:schemeClr>
                </a:solidFill>
                <a:latin typeface="Times New Roman" pitchFamily="18" charset="0"/>
                <a:cs typeface="Times New Roman" pitchFamily="18" charset="0"/>
              </a:rPr>
              <a:t>(слайд 27 – 28)</a:t>
            </a:r>
            <a:endParaRPr lang="ru-RU" dirty="0" smtClean="0">
              <a:solidFill>
                <a:schemeClr val="bg2">
                  <a:lumMod val="10000"/>
                </a:schemeClr>
              </a:solidFill>
              <a:latin typeface="Times New Roman" pitchFamily="18" charset="0"/>
              <a:cs typeface="Times New Roman" pitchFamily="18" charset="0"/>
            </a:endParaRPr>
          </a:p>
          <a:p>
            <a:pPr algn="just"/>
            <a:r>
              <a:rPr lang="ru-RU" dirty="0" smtClean="0">
                <a:solidFill>
                  <a:schemeClr val="bg2">
                    <a:lumMod val="10000"/>
                  </a:schemeClr>
                </a:solidFill>
                <a:latin typeface="Times New Roman" pitchFamily="18" charset="0"/>
                <a:cs typeface="Times New Roman" pitchFamily="18" charset="0"/>
              </a:rPr>
              <a:t>Охрана здоровья детей и подростков</a:t>
            </a:r>
            <a:r>
              <a:rPr lang="ru-RU" dirty="0" smtClean="0">
                <a:solidFill>
                  <a:schemeClr val="bg2">
                    <a:lumMod val="10000"/>
                  </a:schemeClr>
                </a:solidFill>
                <a:latin typeface="Times New Roman" pitchFamily="18" charset="0"/>
                <a:cs typeface="Times New Roman" pitchFamily="18" charset="0"/>
              </a:rPr>
              <a:t> (слайды </a:t>
            </a:r>
            <a:r>
              <a:rPr lang="ru-RU" dirty="0" smtClean="0">
                <a:solidFill>
                  <a:schemeClr val="bg2">
                    <a:lumMod val="10000"/>
                  </a:schemeClr>
                </a:solidFill>
                <a:latin typeface="Times New Roman" pitchFamily="18" charset="0"/>
                <a:cs typeface="Times New Roman" pitchFamily="18" charset="0"/>
              </a:rPr>
              <a:t>30</a:t>
            </a:r>
            <a:r>
              <a:rPr lang="ru-RU" dirty="0" smtClean="0">
                <a:solidFill>
                  <a:schemeClr val="bg2">
                    <a:lumMod val="10000"/>
                  </a:schemeClr>
                </a:solidFill>
                <a:latin typeface="Times New Roman" pitchFamily="18" charset="0"/>
                <a:cs typeface="Times New Roman" pitchFamily="18" charset="0"/>
              </a:rPr>
              <a:t> </a:t>
            </a:r>
            <a:r>
              <a:rPr lang="ru-RU" dirty="0" smtClean="0">
                <a:solidFill>
                  <a:schemeClr val="bg2">
                    <a:lumMod val="10000"/>
                  </a:schemeClr>
                </a:solidFill>
                <a:latin typeface="Times New Roman" pitchFamily="18" charset="0"/>
                <a:cs typeface="Times New Roman" pitchFamily="18" charset="0"/>
              </a:rPr>
              <a:t>– </a:t>
            </a:r>
            <a:r>
              <a:rPr lang="ru-RU" dirty="0" smtClean="0">
                <a:solidFill>
                  <a:schemeClr val="bg2">
                    <a:lumMod val="10000"/>
                  </a:schemeClr>
                </a:solidFill>
                <a:latin typeface="Times New Roman" pitchFamily="18" charset="0"/>
                <a:cs typeface="Times New Roman" pitchFamily="18" charset="0"/>
              </a:rPr>
              <a:t>33</a:t>
            </a:r>
            <a:r>
              <a:rPr lang="ru-RU" dirty="0" smtClean="0">
                <a:solidFill>
                  <a:schemeClr val="bg2">
                    <a:lumMod val="10000"/>
                  </a:schemeClr>
                </a:solidFill>
                <a:latin typeface="Times New Roman" pitchFamily="18" charset="0"/>
                <a:cs typeface="Times New Roman" pitchFamily="18" charset="0"/>
              </a:rPr>
              <a:t>)</a:t>
            </a:r>
            <a:endParaRPr lang="ru-RU" dirty="0" smtClean="0">
              <a:solidFill>
                <a:schemeClr val="bg2">
                  <a:lumMod val="10000"/>
                </a:schemeClr>
              </a:solidFill>
              <a:latin typeface="Times New Roman" pitchFamily="18" charset="0"/>
              <a:cs typeface="Times New Roman" pitchFamily="18" charset="0"/>
            </a:endParaRPr>
          </a:p>
          <a:p>
            <a:pPr algn="just"/>
            <a:r>
              <a:rPr lang="ru-RU" dirty="0" smtClean="0">
                <a:solidFill>
                  <a:schemeClr val="bg2">
                    <a:lumMod val="10000"/>
                  </a:schemeClr>
                </a:solidFill>
                <a:latin typeface="Times New Roman" pitchFamily="18" charset="0"/>
                <a:cs typeface="Times New Roman" pitchFamily="18" charset="0"/>
              </a:rPr>
              <a:t>Рабочие тетради по педиатрии  </a:t>
            </a:r>
            <a:r>
              <a:rPr lang="ru-RU" dirty="0" smtClean="0">
                <a:solidFill>
                  <a:schemeClr val="bg2">
                    <a:lumMod val="10000"/>
                  </a:schemeClr>
                </a:solidFill>
                <a:latin typeface="Times New Roman" pitchFamily="18" charset="0"/>
                <a:cs typeface="Times New Roman" pitchFamily="18" charset="0"/>
              </a:rPr>
              <a:t>(слайды </a:t>
            </a:r>
            <a:r>
              <a:rPr lang="ru-RU" dirty="0" smtClean="0">
                <a:solidFill>
                  <a:schemeClr val="bg2">
                    <a:lumMod val="10000"/>
                  </a:schemeClr>
                </a:solidFill>
                <a:latin typeface="Times New Roman" pitchFamily="18" charset="0"/>
                <a:cs typeface="Times New Roman" pitchFamily="18" charset="0"/>
              </a:rPr>
              <a:t>35</a:t>
            </a:r>
            <a:r>
              <a:rPr lang="ru-RU" dirty="0" smtClean="0">
                <a:solidFill>
                  <a:schemeClr val="bg2">
                    <a:lumMod val="10000"/>
                  </a:schemeClr>
                </a:solidFill>
                <a:latin typeface="Times New Roman" pitchFamily="18" charset="0"/>
                <a:cs typeface="Times New Roman" pitchFamily="18" charset="0"/>
              </a:rPr>
              <a:t> – 36)</a:t>
            </a:r>
            <a:endParaRPr lang="ru-RU" dirty="0" smtClean="0">
              <a:solidFill>
                <a:schemeClr val="bg2">
                  <a:lumMod val="10000"/>
                </a:schemeClr>
              </a:solidFill>
              <a:latin typeface="Times New Roman" pitchFamily="18" charset="0"/>
              <a:cs typeface="Times New Roman" pitchFamily="18" charset="0"/>
            </a:endParaRPr>
          </a:p>
          <a:p>
            <a:endParaRPr lang="ru-RU" dirty="0" smtClean="0"/>
          </a:p>
          <a:p>
            <a:endParaRPr lang="ru-RU" dirty="0" smtClean="0"/>
          </a:p>
          <a:p>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elabugacity.ru/i_pic/obrazov/medka.JPG"/>
          <p:cNvPicPr>
            <a:picLocks noGrp="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0" y="5500702"/>
            <a:ext cx="8686800" cy="900098"/>
          </a:xfrm>
        </p:spPr>
        <p:txBody>
          <a:bodyPr>
            <a:normAutofit fontScale="90000"/>
          </a:bodyPr>
          <a:lstStyle/>
          <a:p>
            <a:r>
              <a:rPr lang="ru-RU" dirty="0" smtClean="0">
                <a:solidFill>
                  <a:schemeClr val="tx1"/>
                </a:solidFill>
                <a:latin typeface="Times New Roman" pitchFamily="18" charset="0"/>
                <a:cs typeface="Times New Roman" pitchFamily="18" charset="0"/>
              </a:rPr>
              <a:t>Охрана здоровья </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детей и подростков</a:t>
            </a:r>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0"/>
            <a:ext cx="8686800" cy="1298448"/>
          </a:xfrm>
        </p:spPr>
        <p:txBody>
          <a:bodyPr>
            <a:noAutofit/>
          </a:bodyPr>
          <a:lstStyle/>
          <a:p>
            <a:pPr algn="just"/>
            <a:r>
              <a:rPr lang="ru-RU" sz="1800" dirty="0" smtClean="0">
                <a:solidFill>
                  <a:schemeClr val="bg2">
                    <a:lumMod val="10000"/>
                  </a:schemeClr>
                </a:solidFill>
                <a:latin typeface="Times New Roman" pitchFamily="18" charset="0"/>
                <a:cs typeface="Times New Roman" pitchFamily="18" charset="0"/>
              </a:rPr>
              <a:t>Фельдшер образовательных учреждений / Л.А. Степанова, В.Ф. </a:t>
            </a:r>
            <a:r>
              <a:rPr lang="ru-RU" sz="1800" dirty="0" err="1" smtClean="0">
                <a:solidFill>
                  <a:schemeClr val="bg2">
                    <a:lumMod val="10000"/>
                  </a:schemeClr>
                </a:solidFill>
                <a:latin typeface="Times New Roman" pitchFamily="18" charset="0"/>
                <a:cs typeface="Times New Roman" pitchFamily="18" charset="0"/>
              </a:rPr>
              <a:t>Яненко</a:t>
            </a:r>
            <a:r>
              <a:rPr lang="ru-RU" sz="1800" dirty="0" smtClean="0">
                <a:solidFill>
                  <a:schemeClr val="bg2">
                    <a:lumMod val="10000"/>
                  </a:schemeClr>
                </a:solidFill>
                <a:latin typeface="Times New Roman" pitchFamily="18" charset="0"/>
                <a:cs typeface="Times New Roman" pitchFamily="18" charset="0"/>
              </a:rPr>
              <a:t>, Т.А. Киселева, Е.И. </a:t>
            </a:r>
            <a:r>
              <a:rPr lang="ru-RU" sz="1800" dirty="0" err="1" smtClean="0">
                <a:solidFill>
                  <a:schemeClr val="bg2">
                    <a:lumMod val="10000"/>
                  </a:schemeClr>
                </a:solidFill>
                <a:latin typeface="Times New Roman" pitchFamily="18" charset="0"/>
                <a:cs typeface="Times New Roman" pitchFamily="18" charset="0"/>
              </a:rPr>
              <a:t>Лесникова</a:t>
            </a:r>
            <a:r>
              <a:rPr lang="ru-RU" sz="1800" dirty="0" smtClean="0">
                <a:solidFill>
                  <a:schemeClr val="bg2">
                    <a:lumMod val="10000"/>
                  </a:schemeClr>
                </a:solidFill>
                <a:latin typeface="Times New Roman" pitchFamily="18" charset="0"/>
                <a:cs typeface="Times New Roman" pitchFamily="18" charset="0"/>
              </a:rPr>
              <a:t>.- Ростов </a:t>
            </a:r>
            <a:r>
              <a:rPr lang="ru-RU" sz="1800" dirty="0" err="1" smtClean="0">
                <a:solidFill>
                  <a:schemeClr val="bg2">
                    <a:lumMod val="10000"/>
                  </a:schemeClr>
                </a:solidFill>
                <a:latin typeface="Times New Roman" pitchFamily="18" charset="0"/>
                <a:cs typeface="Times New Roman" pitchFamily="18" charset="0"/>
              </a:rPr>
              <a:t>н</a:t>
            </a:r>
            <a:r>
              <a:rPr lang="ru-RU" sz="1800" dirty="0" smtClean="0">
                <a:solidFill>
                  <a:schemeClr val="bg2">
                    <a:lumMod val="10000"/>
                  </a:schemeClr>
                </a:solidFill>
                <a:latin typeface="Times New Roman" pitchFamily="18" charset="0"/>
                <a:cs typeface="Times New Roman" pitchFamily="18" charset="0"/>
              </a:rPr>
              <a:t>/Д: Феникс, 2007. – 349 с.</a:t>
            </a:r>
            <a:endParaRPr lang="ru-RU" sz="1800" dirty="0">
              <a:solidFill>
                <a:schemeClr val="bg2">
                  <a:lumMod val="10000"/>
                </a:schemeClr>
              </a:solidFill>
              <a:latin typeface="Times New Roman" pitchFamily="18" charset="0"/>
              <a:cs typeface="Times New Roman" pitchFamily="18" charset="0"/>
            </a:endParaRPr>
          </a:p>
        </p:txBody>
      </p:sp>
      <p:sp>
        <p:nvSpPr>
          <p:cNvPr id="3" name="Содержимое 2"/>
          <p:cNvSpPr>
            <a:spLocks noGrp="1"/>
          </p:cNvSpPr>
          <p:nvPr>
            <p:ph sz="half" idx="1"/>
          </p:nvPr>
        </p:nvSpPr>
        <p:spPr/>
        <p:txBody>
          <a:bodyPr>
            <a:normAutofit fontScale="55000" lnSpcReduction="20000"/>
          </a:bodyPr>
          <a:lstStyle/>
          <a:p>
            <a:pPr algn="just">
              <a:buNone/>
            </a:pPr>
            <a:r>
              <a:rPr lang="ru-RU" dirty="0" smtClean="0"/>
              <a:t>	</a:t>
            </a:r>
            <a:r>
              <a:rPr lang="ru-RU" dirty="0" smtClean="0">
                <a:solidFill>
                  <a:schemeClr val="bg2">
                    <a:lumMod val="10000"/>
                  </a:schemeClr>
                </a:solidFill>
                <a:latin typeface="Times New Roman" pitchFamily="18" charset="0"/>
                <a:cs typeface="Times New Roman" pitchFamily="18" charset="0"/>
              </a:rPr>
              <a:t>Учебное пособие написано в соответствии с Государственным образовательным стандартом среднего профессионального образования по специальности «Лечебное дело». </a:t>
            </a:r>
            <a:br>
              <a:rPr lang="ru-RU" dirty="0" smtClean="0">
                <a:solidFill>
                  <a:schemeClr val="bg2">
                    <a:lumMod val="10000"/>
                  </a:schemeClr>
                </a:solidFill>
                <a:latin typeface="Times New Roman" pitchFamily="18" charset="0"/>
                <a:cs typeface="Times New Roman" pitchFamily="18" charset="0"/>
              </a:rPr>
            </a:br>
            <a:r>
              <a:rPr lang="ru-RU" dirty="0" smtClean="0">
                <a:solidFill>
                  <a:schemeClr val="bg2">
                    <a:lumMod val="10000"/>
                  </a:schemeClr>
                </a:solidFill>
                <a:latin typeface="Times New Roman" pitchFamily="18" charset="0"/>
                <a:cs typeface="Times New Roman" pitchFamily="18" charset="0"/>
              </a:rPr>
              <a:t>В пособии особое внимание уделено вопросам соблюдения санитарно-гигиенических норм в образовательном учреждении, контроля за развитием ребенка с раннего возраста до достижения им совершеннолетия , оказанию неотложной помощи на </a:t>
            </a:r>
            <a:r>
              <a:rPr lang="ru-RU" dirty="0" err="1" smtClean="0">
                <a:solidFill>
                  <a:schemeClr val="bg2">
                    <a:lumMod val="10000"/>
                  </a:schemeClr>
                </a:solidFill>
                <a:latin typeface="Times New Roman" pitchFamily="18" charset="0"/>
                <a:cs typeface="Times New Roman" pitchFamily="18" charset="0"/>
              </a:rPr>
              <a:t>догоспитальном</a:t>
            </a:r>
            <a:r>
              <a:rPr lang="ru-RU" dirty="0" smtClean="0">
                <a:solidFill>
                  <a:schemeClr val="bg2">
                    <a:lumMod val="10000"/>
                  </a:schemeClr>
                </a:solidFill>
                <a:latin typeface="Times New Roman" pitchFamily="18" charset="0"/>
                <a:cs typeface="Times New Roman" pitchFamily="18" charset="0"/>
              </a:rPr>
              <a:t> этапе, дано подробное описание медицинского обследования детей с использованием </a:t>
            </a:r>
            <a:r>
              <a:rPr lang="ru-RU" dirty="0" err="1" smtClean="0">
                <a:solidFill>
                  <a:schemeClr val="bg2">
                    <a:lumMod val="10000"/>
                  </a:schemeClr>
                </a:solidFill>
                <a:latin typeface="Times New Roman" pitchFamily="18" charset="0"/>
                <a:cs typeface="Times New Roman" pitchFamily="18" charset="0"/>
              </a:rPr>
              <a:t>скринг-тестов</a:t>
            </a:r>
            <a:r>
              <a:rPr lang="ru-RU" dirty="0" smtClean="0">
                <a:solidFill>
                  <a:schemeClr val="bg2">
                    <a:lumMod val="10000"/>
                  </a:schemeClr>
                </a:solidFill>
                <a:latin typeface="Times New Roman" pitchFamily="18" charset="0"/>
                <a:cs typeface="Times New Roman" pitchFamily="18" charset="0"/>
              </a:rPr>
              <a:t>.</a:t>
            </a:r>
          </a:p>
          <a:p>
            <a:pPr algn="just">
              <a:buNone/>
            </a:pPr>
            <a:r>
              <a:rPr lang="ru-RU" dirty="0" smtClean="0">
                <a:solidFill>
                  <a:schemeClr val="bg2">
                    <a:lumMod val="10000"/>
                  </a:schemeClr>
                </a:solidFill>
                <a:latin typeface="Times New Roman" pitchFamily="18" charset="0"/>
                <a:cs typeface="Times New Roman" pitchFamily="18" charset="0"/>
              </a:rPr>
              <a:t>	Предназначена для  подготовки специалистов повышенного уровня образования по специальности «Лечебное дело» специализации «Фельдшер образовательных учреждений», а так же для медицинских работников школ</a:t>
            </a:r>
          </a:p>
          <a:p>
            <a:endParaRPr lang="ru-RU" dirty="0"/>
          </a:p>
        </p:txBody>
      </p:sp>
      <p:pic>
        <p:nvPicPr>
          <p:cNvPr id="5" name="Содержимое 4" descr="http://www.bookvoed.ru/files/1377/93/10/7.jpg"/>
          <p:cNvPicPr>
            <a:picLocks noGrp="1"/>
          </p:cNvPicPr>
          <p:nvPr>
            <p:ph sz="half" idx="2"/>
          </p:nvPr>
        </p:nvPicPr>
        <p:blipFill>
          <a:blip r:embed="rId2"/>
          <a:stretch>
            <a:fillRect/>
          </a:stretch>
        </p:blipFill>
        <p:spPr bwMode="auto">
          <a:xfrm>
            <a:off x="5143505" y="1714488"/>
            <a:ext cx="3214710" cy="4572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357298"/>
          </a:xfrm>
        </p:spPr>
        <p:txBody>
          <a:bodyPr>
            <a:normAutofit fontScale="90000"/>
          </a:bodyPr>
          <a:lstStyle/>
          <a:p>
            <a:pPr lvl="0" algn="l"/>
            <a:r>
              <a:rPr lang="ru-RU" sz="3600" dirty="0" smtClean="0"/>
              <a:t/>
            </a:r>
            <a:br>
              <a:rPr lang="ru-RU" sz="3600" dirty="0" smtClean="0"/>
            </a:br>
            <a:r>
              <a:rPr lang="ru-RU" sz="3600" dirty="0"/>
              <a:t/>
            </a:r>
            <a:br>
              <a:rPr lang="ru-RU" sz="3600" dirty="0"/>
            </a:br>
            <a:r>
              <a:rPr lang="ru-RU" sz="2000" dirty="0" smtClean="0">
                <a:solidFill>
                  <a:schemeClr val="bg2">
                    <a:lumMod val="10000"/>
                  </a:schemeClr>
                </a:solidFill>
                <a:latin typeface="Times New Roman" pitchFamily="18" charset="0"/>
                <a:cs typeface="Times New Roman" pitchFamily="18" charset="0"/>
              </a:rPr>
              <a:t>Фельдшер </a:t>
            </a:r>
            <a:r>
              <a:rPr lang="ru-RU" sz="2000" dirty="0">
                <a:solidFill>
                  <a:schemeClr val="bg2">
                    <a:lumMod val="10000"/>
                  </a:schemeClr>
                </a:solidFill>
                <a:latin typeface="Times New Roman" pitchFamily="18" charset="0"/>
                <a:cs typeface="Times New Roman" pitchFamily="18" charset="0"/>
              </a:rPr>
              <a:t>образовательных </a:t>
            </a:r>
            <a:r>
              <a:rPr lang="ru-RU" sz="2000" dirty="0" smtClean="0">
                <a:solidFill>
                  <a:schemeClr val="bg2">
                    <a:lumMod val="10000"/>
                  </a:schemeClr>
                </a:solidFill>
                <a:latin typeface="Times New Roman" pitchFamily="18" charset="0"/>
                <a:cs typeface="Times New Roman" pitchFamily="18" charset="0"/>
              </a:rPr>
              <a:t>учреждений: Практикум / Л.А</a:t>
            </a:r>
            <a:r>
              <a:rPr lang="ru-RU" sz="2000" dirty="0">
                <a:solidFill>
                  <a:schemeClr val="bg2">
                    <a:lumMod val="10000"/>
                  </a:schemeClr>
                </a:solidFill>
                <a:latin typeface="Times New Roman" pitchFamily="18" charset="0"/>
                <a:cs typeface="Times New Roman" pitchFamily="18" charset="0"/>
              </a:rPr>
              <a:t>. Степанова, В.Ф. </a:t>
            </a:r>
            <a:r>
              <a:rPr lang="ru-RU" sz="2000" dirty="0" err="1">
                <a:solidFill>
                  <a:schemeClr val="bg2">
                    <a:lumMod val="10000"/>
                  </a:schemeClr>
                </a:solidFill>
                <a:latin typeface="Times New Roman" pitchFamily="18" charset="0"/>
                <a:cs typeface="Times New Roman" pitchFamily="18" charset="0"/>
              </a:rPr>
              <a:t>Яненко</a:t>
            </a:r>
            <a:r>
              <a:rPr lang="ru-RU" sz="2000" dirty="0">
                <a:solidFill>
                  <a:schemeClr val="bg2">
                    <a:lumMod val="10000"/>
                  </a:schemeClr>
                </a:solidFill>
                <a:latin typeface="Times New Roman" pitchFamily="18" charset="0"/>
                <a:cs typeface="Times New Roman" pitchFamily="18" charset="0"/>
              </a:rPr>
              <a:t>, Т.А. Киселева, Е.И. </a:t>
            </a:r>
            <a:r>
              <a:rPr lang="ru-RU" sz="2000" dirty="0" err="1" smtClean="0">
                <a:solidFill>
                  <a:schemeClr val="bg2">
                    <a:lumMod val="10000"/>
                  </a:schemeClr>
                </a:solidFill>
                <a:latin typeface="Times New Roman" pitchFamily="18" charset="0"/>
                <a:cs typeface="Times New Roman" pitchFamily="18" charset="0"/>
              </a:rPr>
              <a:t>Лесникова</a:t>
            </a:r>
            <a:r>
              <a:rPr lang="ru-RU" sz="2000" dirty="0" smtClean="0">
                <a:solidFill>
                  <a:schemeClr val="bg2">
                    <a:lumMod val="10000"/>
                  </a:schemeClr>
                </a:solidFill>
                <a:latin typeface="Times New Roman" pitchFamily="18" charset="0"/>
                <a:cs typeface="Times New Roman" pitchFamily="18" charset="0"/>
              </a:rPr>
              <a:t>.- Ростов </a:t>
            </a:r>
            <a:r>
              <a:rPr lang="ru-RU" sz="2000" dirty="0" err="1" smtClean="0">
                <a:solidFill>
                  <a:schemeClr val="bg2">
                    <a:lumMod val="10000"/>
                  </a:schemeClr>
                </a:solidFill>
                <a:latin typeface="Times New Roman" pitchFamily="18" charset="0"/>
                <a:cs typeface="Times New Roman" pitchFamily="18" charset="0"/>
              </a:rPr>
              <a:t>н</a:t>
            </a:r>
            <a:r>
              <a:rPr lang="ru-RU" sz="2000" dirty="0" smtClean="0">
                <a:solidFill>
                  <a:schemeClr val="bg2">
                    <a:lumMod val="10000"/>
                  </a:schemeClr>
                </a:solidFill>
                <a:latin typeface="Times New Roman" pitchFamily="18" charset="0"/>
                <a:cs typeface="Times New Roman" pitchFamily="18" charset="0"/>
              </a:rPr>
              <a:t>/Д: Феникс, 2007. – 352 с.</a:t>
            </a:r>
            <a:r>
              <a:rPr lang="ru-RU" dirty="0">
                <a:solidFill>
                  <a:schemeClr val="bg2">
                    <a:lumMod val="10000"/>
                  </a:schemeClr>
                </a:solidFill>
              </a:rPr>
              <a:t/>
            </a:r>
            <a:br>
              <a:rPr lang="ru-RU" dirty="0">
                <a:solidFill>
                  <a:schemeClr val="bg2">
                    <a:lumMod val="10000"/>
                  </a:schemeClr>
                </a:solidFill>
              </a:rPr>
            </a:br>
            <a:r>
              <a:rPr lang="ru-RU" dirty="0"/>
              <a:t/>
            </a:r>
            <a:br>
              <a:rPr lang="ru-RU" dirty="0"/>
            </a:br>
            <a:endParaRPr lang="ru-RU" dirty="0"/>
          </a:p>
        </p:txBody>
      </p:sp>
      <p:sp>
        <p:nvSpPr>
          <p:cNvPr id="3" name="Содержимое 2"/>
          <p:cNvSpPr>
            <a:spLocks noGrp="1"/>
          </p:cNvSpPr>
          <p:nvPr>
            <p:ph sz="half" idx="1"/>
          </p:nvPr>
        </p:nvSpPr>
        <p:spPr>
          <a:xfrm>
            <a:off x="457200" y="1857364"/>
            <a:ext cx="4038600" cy="4572032"/>
          </a:xfrm>
        </p:spPr>
        <p:txBody>
          <a:bodyPr>
            <a:normAutofit fontScale="55000" lnSpcReduction="20000"/>
          </a:bodyPr>
          <a:lstStyle/>
          <a:p>
            <a:pPr algn="just">
              <a:buNone/>
            </a:pPr>
            <a:r>
              <a:rPr lang="ru-RU" dirty="0"/>
              <a:t>	</a:t>
            </a:r>
            <a:r>
              <a:rPr lang="ru-RU" sz="2900" dirty="0" smtClean="0">
                <a:solidFill>
                  <a:schemeClr val="bg2">
                    <a:lumMod val="10000"/>
                  </a:schemeClr>
                </a:solidFill>
                <a:latin typeface="Times New Roman" pitchFamily="18" charset="0"/>
                <a:cs typeface="Times New Roman" pitchFamily="18" charset="0"/>
              </a:rPr>
              <a:t>Учебное </a:t>
            </a:r>
            <a:r>
              <a:rPr lang="ru-RU" sz="2900" dirty="0">
                <a:solidFill>
                  <a:schemeClr val="bg2">
                    <a:lumMod val="10000"/>
                  </a:schemeClr>
                </a:solidFill>
                <a:latin typeface="Times New Roman" pitchFamily="18" charset="0"/>
                <a:cs typeface="Times New Roman" pitchFamily="18" charset="0"/>
              </a:rPr>
              <a:t>пособие написано в соответствии с Государственным образовательным стандартом среднего профессионального образования по специальности «Лечебное дело». </a:t>
            </a:r>
            <a:br>
              <a:rPr lang="ru-RU" sz="2900" dirty="0">
                <a:solidFill>
                  <a:schemeClr val="bg2">
                    <a:lumMod val="10000"/>
                  </a:schemeClr>
                </a:solidFill>
                <a:latin typeface="Times New Roman" pitchFamily="18" charset="0"/>
                <a:cs typeface="Times New Roman" pitchFamily="18" charset="0"/>
              </a:rPr>
            </a:br>
            <a:r>
              <a:rPr lang="ru-RU" sz="2900" dirty="0">
                <a:solidFill>
                  <a:schemeClr val="bg2">
                    <a:lumMod val="10000"/>
                  </a:schemeClr>
                </a:solidFill>
                <a:latin typeface="Times New Roman" pitchFamily="18" charset="0"/>
                <a:cs typeface="Times New Roman" pitchFamily="18" charset="0"/>
              </a:rPr>
              <a:t>В пособии особое внимание уделено вопросам соблюдения санитарно-гигиенических норм в образовательном учреждении, контроля за развитием ребенка с раннего возраста до достижения им совершеннолетия , оказанию неотложной помощи на </a:t>
            </a:r>
            <a:r>
              <a:rPr lang="ru-RU" sz="2900" dirty="0" err="1">
                <a:solidFill>
                  <a:schemeClr val="bg2">
                    <a:lumMod val="10000"/>
                  </a:schemeClr>
                </a:solidFill>
                <a:latin typeface="Times New Roman" pitchFamily="18" charset="0"/>
                <a:cs typeface="Times New Roman" pitchFamily="18" charset="0"/>
              </a:rPr>
              <a:t>догоспитальном</a:t>
            </a:r>
            <a:r>
              <a:rPr lang="ru-RU" sz="2900" dirty="0">
                <a:solidFill>
                  <a:schemeClr val="bg2">
                    <a:lumMod val="10000"/>
                  </a:schemeClr>
                </a:solidFill>
                <a:latin typeface="Times New Roman" pitchFamily="18" charset="0"/>
                <a:cs typeface="Times New Roman" pitchFamily="18" charset="0"/>
              </a:rPr>
              <a:t> </a:t>
            </a:r>
            <a:r>
              <a:rPr lang="ru-RU" sz="2900" dirty="0" smtClean="0">
                <a:solidFill>
                  <a:schemeClr val="bg2">
                    <a:lumMod val="10000"/>
                  </a:schemeClr>
                </a:solidFill>
                <a:latin typeface="Times New Roman" pitchFamily="18" charset="0"/>
                <a:cs typeface="Times New Roman" pitchFamily="18" charset="0"/>
              </a:rPr>
              <a:t>этапе, </a:t>
            </a:r>
            <a:r>
              <a:rPr lang="ru-RU" sz="2900" dirty="0">
                <a:solidFill>
                  <a:schemeClr val="bg2">
                    <a:lumMod val="10000"/>
                  </a:schemeClr>
                </a:solidFill>
                <a:latin typeface="Times New Roman" pitchFamily="18" charset="0"/>
                <a:cs typeface="Times New Roman" pitchFamily="18" charset="0"/>
              </a:rPr>
              <a:t>дано подробное описание медицинского обследования детей с использованием </a:t>
            </a:r>
            <a:r>
              <a:rPr lang="ru-RU" sz="2900" dirty="0" err="1">
                <a:solidFill>
                  <a:schemeClr val="bg2">
                    <a:lumMod val="10000"/>
                  </a:schemeClr>
                </a:solidFill>
                <a:latin typeface="Times New Roman" pitchFamily="18" charset="0"/>
                <a:cs typeface="Times New Roman" pitchFamily="18" charset="0"/>
              </a:rPr>
              <a:t>скринг-тестов</a:t>
            </a:r>
            <a:r>
              <a:rPr lang="ru-RU" sz="2900" dirty="0">
                <a:solidFill>
                  <a:schemeClr val="bg2">
                    <a:lumMod val="10000"/>
                  </a:schemeClr>
                </a:solidFill>
                <a:latin typeface="Times New Roman" pitchFamily="18" charset="0"/>
                <a:cs typeface="Times New Roman" pitchFamily="18" charset="0"/>
              </a:rPr>
              <a:t>.</a:t>
            </a:r>
          </a:p>
          <a:p>
            <a:pPr algn="just">
              <a:buNone/>
            </a:pPr>
            <a:r>
              <a:rPr lang="ru-RU" sz="2900" dirty="0" smtClean="0">
                <a:solidFill>
                  <a:schemeClr val="bg2">
                    <a:lumMod val="10000"/>
                  </a:schemeClr>
                </a:solidFill>
                <a:latin typeface="Times New Roman" pitchFamily="18" charset="0"/>
                <a:cs typeface="Times New Roman" pitchFamily="18" charset="0"/>
              </a:rPr>
              <a:t>	Предназначена </a:t>
            </a:r>
            <a:r>
              <a:rPr lang="ru-RU" sz="2900" dirty="0">
                <a:solidFill>
                  <a:schemeClr val="bg2">
                    <a:lumMod val="10000"/>
                  </a:schemeClr>
                </a:solidFill>
                <a:latin typeface="Times New Roman" pitchFamily="18" charset="0"/>
                <a:cs typeface="Times New Roman" pitchFamily="18" charset="0"/>
              </a:rPr>
              <a:t>для  </a:t>
            </a:r>
            <a:r>
              <a:rPr lang="ru-RU" sz="2900" dirty="0" smtClean="0">
                <a:solidFill>
                  <a:schemeClr val="bg2">
                    <a:lumMod val="10000"/>
                  </a:schemeClr>
                </a:solidFill>
                <a:latin typeface="Times New Roman" pitchFamily="18" charset="0"/>
                <a:cs typeface="Times New Roman" pitchFamily="18" charset="0"/>
              </a:rPr>
              <a:t>подготовки специалистов </a:t>
            </a:r>
            <a:r>
              <a:rPr lang="ru-RU" sz="2900" dirty="0">
                <a:solidFill>
                  <a:schemeClr val="bg2">
                    <a:lumMod val="10000"/>
                  </a:schemeClr>
                </a:solidFill>
                <a:latin typeface="Times New Roman" pitchFamily="18" charset="0"/>
                <a:cs typeface="Times New Roman" pitchFamily="18" charset="0"/>
              </a:rPr>
              <a:t>повышенного уровня образования по специальности «Лечебное дело» специализации «Фельдшер образовательных учреждений», а так же для медицинских работников школ</a:t>
            </a:r>
          </a:p>
        </p:txBody>
      </p:sp>
      <p:pic>
        <p:nvPicPr>
          <p:cNvPr id="7" name="Содержимое 6" descr="http://files.books.ru/pic/508001-509000/508731/508731.jpg"/>
          <p:cNvPicPr>
            <a:picLocks noGrp="1"/>
          </p:cNvPicPr>
          <p:nvPr>
            <p:ph sz="half" idx="2"/>
          </p:nvPr>
        </p:nvPicPr>
        <p:blipFill>
          <a:blip r:embed="rId2"/>
          <a:stretch>
            <a:fillRect/>
          </a:stretch>
        </p:blipFill>
        <p:spPr bwMode="auto">
          <a:xfrm>
            <a:off x="5286380" y="1928802"/>
            <a:ext cx="3000395" cy="42862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428728"/>
          </a:xfrm>
        </p:spPr>
        <p:txBody>
          <a:bodyPr>
            <a:normAutofit fontScale="90000"/>
          </a:bodyPr>
          <a:lstStyle/>
          <a:p>
            <a:pPr algn="just" fontAlgn="ctr"/>
            <a:r>
              <a:rPr lang="ru-RU" sz="3600" dirty="0" smtClean="0"/>
              <a:t/>
            </a:r>
            <a:br>
              <a:rPr lang="ru-RU" sz="3600" dirty="0" smtClean="0"/>
            </a:br>
            <a:r>
              <a:rPr lang="ru-RU" sz="2000" dirty="0" smtClean="0">
                <a:solidFill>
                  <a:schemeClr val="bg2">
                    <a:lumMod val="10000"/>
                  </a:schemeClr>
                </a:solidFill>
                <a:latin typeface="Times New Roman" pitchFamily="18" charset="0"/>
                <a:cs typeface="Times New Roman" pitchFamily="18" charset="0"/>
              </a:rPr>
              <a:t>Здоровье </a:t>
            </a:r>
            <a:r>
              <a:rPr lang="ru-RU" sz="2000" dirty="0">
                <a:solidFill>
                  <a:schemeClr val="bg2">
                    <a:lumMod val="10000"/>
                  </a:schemeClr>
                </a:solidFill>
                <a:latin typeface="Times New Roman" pitchFamily="18" charset="0"/>
                <a:cs typeface="Times New Roman" pitchFamily="18" charset="0"/>
              </a:rPr>
              <a:t>детей в образовательных учреждениях. Организация и контроль. </a:t>
            </a:r>
            <a:r>
              <a:rPr lang="ru-RU" sz="2000" dirty="0" smtClean="0">
                <a:solidFill>
                  <a:schemeClr val="bg2">
                    <a:lumMod val="10000"/>
                  </a:schemeClr>
                </a:solidFill>
                <a:latin typeface="Times New Roman" pitchFamily="18" charset="0"/>
                <a:cs typeface="Times New Roman" pitchFamily="18" charset="0"/>
              </a:rPr>
              <a:t>/Под </a:t>
            </a:r>
            <a:r>
              <a:rPr lang="ru-RU" sz="2000" dirty="0">
                <a:solidFill>
                  <a:schemeClr val="bg2">
                    <a:lumMod val="10000"/>
                  </a:schemeClr>
                </a:solidFill>
                <a:latin typeface="Times New Roman" pitchFamily="18" charset="0"/>
                <a:cs typeface="Times New Roman" pitchFamily="18" charset="0"/>
              </a:rPr>
              <a:t>редакцией </a:t>
            </a:r>
            <a:r>
              <a:rPr lang="ru-RU" sz="2000" dirty="0" smtClean="0">
                <a:solidFill>
                  <a:schemeClr val="bg2">
                    <a:lumMod val="10000"/>
                  </a:schemeClr>
                </a:solidFill>
                <a:latin typeface="Times New Roman" pitchFamily="18" charset="0"/>
                <a:cs typeface="Times New Roman" pitchFamily="18" charset="0"/>
              </a:rPr>
              <a:t>М.Ф</a:t>
            </a:r>
            <a:r>
              <a:rPr lang="ru-RU" sz="2000" dirty="0">
                <a:solidFill>
                  <a:schemeClr val="bg2">
                    <a:lumMod val="10000"/>
                  </a:schemeClr>
                </a:solidFill>
                <a:latin typeface="Times New Roman" pitchFamily="18" charset="0"/>
                <a:cs typeface="Times New Roman" pitchFamily="18" charset="0"/>
              </a:rPr>
              <a:t>. </a:t>
            </a:r>
            <a:r>
              <a:rPr lang="ru-RU" sz="2000" dirty="0" err="1">
                <a:solidFill>
                  <a:schemeClr val="bg2">
                    <a:lumMod val="10000"/>
                  </a:schemeClr>
                </a:solidFill>
                <a:latin typeface="Times New Roman" pitchFamily="18" charset="0"/>
                <a:cs typeface="Times New Roman" pitchFamily="18" charset="0"/>
              </a:rPr>
              <a:t>Рзянкиной</a:t>
            </a:r>
            <a:r>
              <a:rPr lang="ru-RU" sz="2000" dirty="0">
                <a:solidFill>
                  <a:schemeClr val="bg2">
                    <a:lumMod val="10000"/>
                  </a:schemeClr>
                </a:solidFill>
                <a:latin typeface="Times New Roman" pitchFamily="18" charset="0"/>
                <a:cs typeface="Times New Roman" pitchFamily="18" charset="0"/>
              </a:rPr>
              <a:t>, В.П. </a:t>
            </a:r>
            <a:r>
              <a:rPr lang="ru-RU" sz="2000" dirty="0" smtClean="0">
                <a:solidFill>
                  <a:schemeClr val="bg2">
                    <a:lumMod val="10000"/>
                  </a:schemeClr>
                </a:solidFill>
                <a:latin typeface="Times New Roman" pitchFamily="18" charset="0"/>
                <a:cs typeface="Times New Roman" pitchFamily="18" charset="0"/>
              </a:rPr>
              <a:t>Молочного.- Ростов </a:t>
            </a:r>
            <a:r>
              <a:rPr lang="ru-RU" sz="2000" dirty="0" err="1" smtClean="0">
                <a:solidFill>
                  <a:schemeClr val="bg2">
                    <a:lumMod val="10000"/>
                  </a:schemeClr>
                </a:solidFill>
                <a:latin typeface="Times New Roman" pitchFamily="18" charset="0"/>
                <a:cs typeface="Times New Roman" pitchFamily="18" charset="0"/>
              </a:rPr>
              <a:t>н</a:t>
            </a:r>
            <a:r>
              <a:rPr lang="ru-RU" sz="2000" dirty="0" smtClean="0">
                <a:solidFill>
                  <a:schemeClr val="bg2">
                    <a:lumMod val="10000"/>
                  </a:schemeClr>
                </a:solidFill>
                <a:latin typeface="Times New Roman" pitchFamily="18" charset="0"/>
                <a:cs typeface="Times New Roman" pitchFamily="18" charset="0"/>
              </a:rPr>
              <a:t>/Д: Феникс, 2005.- 376 с.: ил</a:t>
            </a:r>
            <a:r>
              <a:rPr lang="ru-RU" sz="2700" dirty="0" smtClean="0">
                <a:latin typeface="Times New Roman" pitchFamily="18" charset="0"/>
                <a:cs typeface="Times New Roman" pitchFamily="18" charset="0"/>
              </a:rPr>
              <a:t>.</a:t>
            </a:r>
            <a:r>
              <a:rPr lang="ru-RU" dirty="0"/>
              <a:t/>
            </a:r>
            <a:br>
              <a:rPr lang="ru-RU" dirty="0"/>
            </a:br>
            <a:endParaRPr lang="ru-RU" dirty="0"/>
          </a:p>
        </p:txBody>
      </p:sp>
      <p:sp>
        <p:nvSpPr>
          <p:cNvPr id="3" name="Содержимое 2"/>
          <p:cNvSpPr>
            <a:spLocks noGrp="1"/>
          </p:cNvSpPr>
          <p:nvPr>
            <p:ph sz="half" idx="1"/>
          </p:nvPr>
        </p:nvSpPr>
        <p:spPr/>
        <p:txBody>
          <a:bodyPr>
            <a:normAutofit/>
          </a:bodyPr>
          <a:lstStyle/>
          <a:p>
            <a:pPr algn="just" fontAlgn="t">
              <a:buNone/>
            </a:pPr>
            <a:r>
              <a:rPr lang="ru-RU" dirty="0"/>
              <a:t>	</a:t>
            </a:r>
            <a:r>
              <a:rPr lang="ru-RU" sz="1600" dirty="0" smtClean="0">
                <a:solidFill>
                  <a:schemeClr val="bg2">
                    <a:lumMod val="10000"/>
                  </a:schemeClr>
                </a:solidFill>
                <a:latin typeface="Times New Roman" pitchFamily="18" charset="0"/>
                <a:cs typeface="Times New Roman" pitchFamily="18" charset="0"/>
              </a:rPr>
              <a:t>В </a:t>
            </a:r>
            <a:r>
              <a:rPr lang="ru-RU" sz="1600" dirty="0">
                <a:solidFill>
                  <a:schemeClr val="bg2">
                    <a:lumMod val="10000"/>
                  </a:schemeClr>
                </a:solidFill>
                <a:latin typeface="Times New Roman" pitchFamily="18" charset="0"/>
                <a:cs typeface="Times New Roman" pitchFamily="18" charset="0"/>
              </a:rPr>
              <a:t>учебном пособии "Здоровье детей в образовательных учреждениях. Организация и контроль" освещены основные принципы медицинской работы с детьми в образовательных учреждениях. Содержит справочно-инструктивные материалы с использованием приказов МЗ РФ, методических писем кафедр вузов России с комментариями и примерами и предназначено для сотрудников отделений организации медицинской помощи детям и подросткам в образовательных учреждениях</a:t>
            </a:r>
            <a:r>
              <a:rPr lang="ru-RU" sz="1600" dirty="0" smtClean="0">
                <a:solidFill>
                  <a:schemeClr val="bg2">
                    <a:lumMod val="10000"/>
                  </a:schemeClr>
                </a:solidFill>
                <a:latin typeface="Times New Roman" pitchFamily="18" charset="0"/>
                <a:cs typeface="Times New Roman" pitchFamily="18" charset="0"/>
              </a:rPr>
              <a:t>.</a:t>
            </a:r>
            <a:r>
              <a:rPr lang="ru-RU" sz="1600" dirty="0">
                <a:solidFill>
                  <a:schemeClr val="bg2">
                    <a:lumMod val="10000"/>
                  </a:schemeClr>
                </a:solidFill>
                <a:latin typeface="Times New Roman" pitchFamily="18" charset="0"/>
                <a:cs typeface="Times New Roman" pitchFamily="18" charset="0"/>
              </a:rPr>
              <a:t> </a:t>
            </a:r>
          </a:p>
          <a:p>
            <a:pPr algn="just">
              <a:buNone/>
            </a:pPr>
            <a:endParaRPr lang="ru-RU" sz="1900" dirty="0"/>
          </a:p>
        </p:txBody>
      </p:sp>
      <p:pic>
        <p:nvPicPr>
          <p:cNvPr id="5" name="Содержимое 4" descr="http://ozon-st.cdn.ngenix.net/multimedia/1000504483.jpg"/>
          <p:cNvPicPr>
            <a:picLocks noGrp="1"/>
          </p:cNvPicPr>
          <p:nvPr>
            <p:ph sz="half" idx="2"/>
          </p:nvPr>
        </p:nvPicPr>
        <p:blipFill>
          <a:blip r:embed="rId2">
            <a:extLst>
              <a:ext uri="{28A0092B-C50C-407E-A947-70E740481C1C}">
                <a14:useLocalDpi xmlns:a14="http://schemas.microsoft.com/office/drawing/2010/main" xmlns="" val="0"/>
              </a:ext>
            </a:extLst>
          </a:blip>
          <a:stretch>
            <a:fillRect/>
          </a:stretch>
        </p:blipFill>
        <p:spPr bwMode="auto">
          <a:xfrm>
            <a:off x="5072066" y="2000240"/>
            <a:ext cx="3357586" cy="4286280"/>
          </a:xfrm>
          <a:prstGeom prst="rect">
            <a:avLst/>
          </a:prstGeom>
          <a:noFill/>
          <a:ln>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0"/>
            <a:ext cx="8686800" cy="1298448"/>
          </a:xfrm>
        </p:spPr>
        <p:txBody>
          <a:bodyPr>
            <a:noAutofit/>
          </a:bodyPr>
          <a:lstStyle/>
          <a:p>
            <a:pPr algn="just"/>
            <a:r>
              <a:rPr lang="ru-RU" sz="1800" dirty="0" smtClean="0">
                <a:solidFill>
                  <a:schemeClr val="bg2">
                    <a:lumMod val="10000"/>
                  </a:schemeClr>
                </a:solidFill>
                <a:latin typeface="Times New Roman" pitchFamily="18" charset="0"/>
                <a:cs typeface="Times New Roman" pitchFamily="18" charset="0"/>
              </a:rPr>
              <a:t>Основы поликлинической педиатрии: учеб. пособие для вузов / И.А.Аксенов и др.; под ред. </a:t>
            </a:r>
            <a:r>
              <a:rPr lang="ru-RU" sz="1800" dirty="0" err="1" smtClean="0">
                <a:solidFill>
                  <a:schemeClr val="bg2">
                    <a:lumMod val="10000"/>
                  </a:schemeClr>
                </a:solidFill>
                <a:latin typeface="Times New Roman" pitchFamily="18" charset="0"/>
                <a:cs typeface="Times New Roman" pitchFamily="18" charset="0"/>
              </a:rPr>
              <a:t>А.А.Джумагазиева</a:t>
            </a:r>
            <a:r>
              <a:rPr lang="ru-RU" sz="1800" dirty="0" smtClean="0">
                <a:solidFill>
                  <a:schemeClr val="bg2">
                    <a:lumMod val="10000"/>
                  </a:schemeClr>
                </a:solidFill>
                <a:latin typeface="Times New Roman" pitchFamily="18" charset="0"/>
                <a:cs typeface="Times New Roman" pitchFamily="18" charset="0"/>
              </a:rPr>
              <a:t>. – Ростов </a:t>
            </a:r>
            <a:r>
              <a:rPr lang="ru-RU" sz="1800" dirty="0" err="1" smtClean="0">
                <a:solidFill>
                  <a:schemeClr val="bg2">
                    <a:lumMod val="10000"/>
                  </a:schemeClr>
                </a:solidFill>
                <a:latin typeface="Times New Roman" pitchFamily="18" charset="0"/>
                <a:cs typeface="Times New Roman" pitchFamily="18" charset="0"/>
              </a:rPr>
              <a:t>н</a:t>
            </a:r>
            <a:r>
              <a:rPr lang="ru-RU" sz="1800" dirty="0" smtClean="0">
                <a:solidFill>
                  <a:schemeClr val="bg2">
                    <a:lumMod val="10000"/>
                  </a:schemeClr>
                </a:solidFill>
                <a:latin typeface="Times New Roman" pitchFamily="18" charset="0"/>
                <a:cs typeface="Times New Roman" pitchFamily="18" charset="0"/>
              </a:rPr>
              <a:t>/Д: Феникс, 2015. – 382 с.</a:t>
            </a:r>
            <a:endParaRPr lang="ru-RU" sz="1800" dirty="0">
              <a:solidFill>
                <a:schemeClr val="bg2">
                  <a:lumMod val="10000"/>
                </a:schemeClr>
              </a:solidFill>
              <a:latin typeface="Times New Roman" pitchFamily="18" charset="0"/>
              <a:cs typeface="Times New Roman" pitchFamily="18" charset="0"/>
            </a:endParaRPr>
          </a:p>
        </p:txBody>
      </p:sp>
      <p:sp>
        <p:nvSpPr>
          <p:cNvPr id="3" name="Содержимое 2"/>
          <p:cNvSpPr>
            <a:spLocks noGrp="1"/>
          </p:cNvSpPr>
          <p:nvPr>
            <p:ph sz="half" idx="1"/>
          </p:nvPr>
        </p:nvSpPr>
        <p:spPr/>
        <p:txBody>
          <a:bodyPr/>
          <a:lstStyle/>
          <a:p>
            <a:pPr algn="just">
              <a:buNone/>
            </a:pPr>
            <a:r>
              <a:rPr lang="ru-RU" dirty="0" smtClean="0"/>
              <a:t>	</a:t>
            </a:r>
            <a:r>
              <a:rPr lang="ru-RU" sz="1600" dirty="0" smtClean="0">
                <a:solidFill>
                  <a:schemeClr val="bg2">
                    <a:lumMod val="10000"/>
                  </a:schemeClr>
                </a:solidFill>
                <a:latin typeface="Times New Roman" pitchFamily="18" charset="0"/>
                <a:cs typeface="Times New Roman" pitchFamily="18" charset="0"/>
              </a:rPr>
              <a:t>Основная цель данного учебного пособия – снабдить выпускника педиатрического факультета руководством по работе в детских учреждениях первичного звена здравоохранения. Приводятся приказы и инструкции МЗ РФ, действительные на момент выхода настоящего издания. Учебное пособие написано в соответствии с программой по поликлинической педиатрии с учетом опыта авторов и рекомендовано студентам медицинских вузов и специалистам</a:t>
            </a:r>
            <a:endParaRPr lang="ru-RU" sz="1600" dirty="0">
              <a:solidFill>
                <a:schemeClr val="bg2">
                  <a:lumMod val="10000"/>
                </a:schemeClr>
              </a:solidFill>
              <a:latin typeface="Times New Roman" pitchFamily="18" charset="0"/>
              <a:cs typeface="Times New Roman" pitchFamily="18" charset="0"/>
            </a:endParaRPr>
          </a:p>
        </p:txBody>
      </p:sp>
      <p:pic>
        <p:nvPicPr>
          <p:cNvPr id="5" name="Содержимое 4" descr="http://img.yakaboo.ua/media/catalog/product/i/m/img648_9.jpg"/>
          <p:cNvPicPr>
            <a:picLocks noGrp="1"/>
          </p:cNvPicPr>
          <p:nvPr>
            <p:ph sz="half" idx="2"/>
          </p:nvPr>
        </p:nvPicPr>
        <p:blipFill>
          <a:blip r:embed="rId2" cstate="print"/>
          <a:stretch>
            <a:fillRect/>
          </a:stretch>
        </p:blipFill>
        <p:spPr bwMode="auto">
          <a:xfrm>
            <a:off x="5354782" y="1699260"/>
            <a:ext cx="2930236" cy="4526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www.cap.ru/UserFiles/news/201509/25/obuchenie4.jpg"/>
          <p:cNvPicPr/>
          <p:nvPr/>
        </p:nvPicPr>
        <p:blipFill>
          <a:blip r:embed="rId2"/>
          <a:srcRect/>
          <a:stretch>
            <a:fillRect/>
          </a:stretch>
        </p:blipFill>
        <p:spPr bwMode="auto">
          <a:xfrm>
            <a:off x="1" y="0"/>
            <a:ext cx="9144000" cy="6858000"/>
          </a:xfrm>
          <a:prstGeom prst="rect">
            <a:avLst/>
          </a:prstGeom>
          <a:noFill/>
          <a:ln w="9525">
            <a:noFill/>
            <a:miter lim="800000"/>
            <a:headEnd/>
            <a:tailEnd/>
          </a:ln>
        </p:spPr>
      </p:pic>
      <p:sp>
        <p:nvSpPr>
          <p:cNvPr id="3" name="Текст 2"/>
          <p:cNvSpPr>
            <a:spLocks noGrp="1"/>
          </p:cNvSpPr>
          <p:nvPr>
            <p:ph type="body" idx="1"/>
          </p:nvPr>
        </p:nvSpPr>
        <p:spPr/>
        <p:txBody>
          <a:bodyPr/>
          <a:lstStyle/>
          <a:p>
            <a:endParaRPr lang="ru-RU" dirty="0"/>
          </a:p>
        </p:txBody>
      </p:sp>
      <p:sp>
        <p:nvSpPr>
          <p:cNvPr id="2" name="Заголовок 1"/>
          <p:cNvSpPr>
            <a:spLocks noGrp="1"/>
          </p:cNvSpPr>
          <p:nvPr>
            <p:ph type="title"/>
          </p:nvPr>
        </p:nvSpPr>
        <p:spPr>
          <a:xfrm>
            <a:off x="457200" y="5286388"/>
            <a:ext cx="8686800" cy="1184825"/>
          </a:xfrm>
        </p:spPr>
        <p:txBody>
          <a:bodyPr>
            <a:noAutofit/>
          </a:bodyPr>
          <a:lstStyle/>
          <a:p>
            <a:r>
              <a:rPr lang="ru-RU" sz="3200" dirty="0" smtClean="0">
                <a:solidFill>
                  <a:schemeClr val="tx1"/>
                </a:solidFill>
                <a:latin typeface="Times New Roman" pitchFamily="18" charset="0"/>
                <a:cs typeface="Times New Roman" pitchFamily="18" charset="0"/>
              </a:rPr>
              <a:t>Рабочие тетради для самостоятельной подготовки слушателей</a:t>
            </a:r>
            <a:endParaRPr lang="ru-RU"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686800" cy="1298448"/>
          </a:xfrm>
        </p:spPr>
        <p:txBody>
          <a:bodyPr>
            <a:normAutofit/>
          </a:bodyPr>
          <a:lstStyle/>
          <a:p>
            <a:pPr algn="l"/>
            <a:r>
              <a:rPr lang="ru-RU" sz="1800" dirty="0" smtClean="0">
                <a:solidFill>
                  <a:schemeClr val="bg2">
                    <a:lumMod val="10000"/>
                  </a:schemeClr>
                </a:solidFill>
                <a:latin typeface="Times New Roman" pitchFamily="18" charset="0"/>
                <a:cs typeface="Times New Roman" pitchFamily="18" charset="0"/>
              </a:rPr>
              <a:t>Рабочая тетрадь для самостоятельной подготовки и контроля </a:t>
            </a:r>
            <a:r>
              <a:rPr lang="ru-RU" sz="1800" dirty="0" smtClean="0">
                <a:solidFill>
                  <a:schemeClr val="bg2">
                    <a:lumMod val="10000"/>
                  </a:schemeClr>
                </a:solidFill>
                <a:latin typeface="Times New Roman" pitchFamily="18" charset="0"/>
                <a:cs typeface="Times New Roman" pitchFamily="18" charset="0"/>
              </a:rPr>
              <a:t>знаний: Сестринское дело в педиатрии. - Саранск</a:t>
            </a:r>
            <a:r>
              <a:rPr lang="ru-RU" sz="1800" dirty="0" smtClean="0">
                <a:solidFill>
                  <a:schemeClr val="bg2">
                    <a:lumMod val="10000"/>
                  </a:schemeClr>
                </a:solidFill>
                <a:latin typeface="Times New Roman" pitchFamily="18" charset="0"/>
                <a:cs typeface="Times New Roman" pitchFamily="18" charset="0"/>
              </a:rPr>
              <a:t>, 2016 год</a:t>
            </a:r>
            <a:endParaRPr lang="ru-RU" sz="1800" dirty="0">
              <a:solidFill>
                <a:schemeClr val="bg2">
                  <a:lumMod val="10000"/>
                </a:schemeClr>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457200" y="1600200"/>
            <a:ext cx="4038600" cy="4686320"/>
          </a:xfrm>
        </p:spPr>
        <p:txBody>
          <a:bodyPr>
            <a:normAutofit fontScale="25000" lnSpcReduction="20000"/>
          </a:bodyPr>
          <a:lstStyle/>
          <a:p>
            <a:pPr algn="just">
              <a:buNone/>
            </a:pPr>
            <a:r>
              <a:rPr lang="ru-RU" dirty="0" smtClean="0"/>
              <a:t>	</a:t>
            </a:r>
            <a:r>
              <a:rPr lang="ru-RU" sz="4300" dirty="0" smtClean="0"/>
              <a:t> </a:t>
            </a:r>
            <a:r>
              <a:rPr lang="ru-RU" sz="5600" dirty="0" smtClean="0">
                <a:solidFill>
                  <a:schemeClr val="bg2">
                    <a:lumMod val="10000"/>
                  </a:schemeClr>
                </a:solidFill>
                <a:latin typeface="Times New Roman" pitchFamily="18" charset="0"/>
                <a:cs typeface="Times New Roman" pitchFamily="18" charset="0"/>
              </a:rPr>
              <a:t>Цель создания рабочей тетради: предоставление слушателям возможности  самостоятельно углубить знания по следующим разделам: АФО органов и систем ребенка, новорожденный ребенок, заболевания детей раннего возраста, старшего возраста; неотложная помощь, особенности ухода за детьми, иммунопрофилактика. Работа с тетрадью учитывает предыдущий опыт слушателей, что позволяет сделать обучение личностно – ориентированным.</a:t>
            </a:r>
          </a:p>
          <a:p>
            <a:pPr algn="just">
              <a:buNone/>
            </a:pPr>
            <a:r>
              <a:rPr lang="ru-RU" sz="5600" dirty="0" smtClean="0">
                <a:solidFill>
                  <a:schemeClr val="bg2">
                    <a:lumMod val="10000"/>
                  </a:schemeClr>
                </a:solidFill>
                <a:latin typeface="Times New Roman" pitchFamily="18" charset="0"/>
                <a:cs typeface="Times New Roman" pitchFamily="18" charset="0"/>
              </a:rPr>
              <a:t>	В рабочей тетради представлены общие вопросы педиатрии, что позволяет использовать её для самостоятельной подготовки слушателей на разных циклах.</a:t>
            </a:r>
          </a:p>
          <a:p>
            <a:pPr algn="just">
              <a:buNone/>
            </a:pPr>
            <a:r>
              <a:rPr lang="ru-RU" sz="5600" dirty="0" smtClean="0">
                <a:solidFill>
                  <a:schemeClr val="bg2">
                    <a:lumMod val="10000"/>
                  </a:schemeClr>
                </a:solidFill>
                <a:latin typeface="Times New Roman" pitchFamily="18" charset="0"/>
                <a:cs typeface="Times New Roman" pitchFamily="18" charset="0"/>
              </a:rPr>
              <a:t>	Рабочая тетрадь составлена в соответствии с требованиями образовательного стандарта </a:t>
            </a:r>
            <a:r>
              <a:rPr lang="ru-RU" sz="5600" dirty="0" err="1" smtClean="0">
                <a:solidFill>
                  <a:schemeClr val="bg2">
                    <a:lumMod val="10000"/>
                  </a:schemeClr>
                </a:solidFill>
                <a:latin typeface="Times New Roman" pitchFamily="18" charset="0"/>
                <a:cs typeface="Times New Roman" pitchFamily="18" charset="0"/>
              </a:rPr>
              <a:t>постдипломной</a:t>
            </a:r>
            <a:r>
              <a:rPr lang="ru-RU" sz="5600" dirty="0" smtClean="0">
                <a:solidFill>
                  <a:schemeClr val="bg2">
                    <a:lumMod val="10000"/>
                  </a:schemeClr>
                </a:solidFill>
                <a:latin typeface="Times New Roman" pitchFamily="18" charset="0"/>
                <a:cs typeface="Times New Roman" pitchFamily="18" charset="0"/>
              </a:rPr>
              <a:t> подготовки средних медицинских работников по специальностям «Сестринское дело», «Лечебное дело».</a:t>
            </a:r>
          </a:p>
          <a:p>
            <a:pPr algn="just">
              <a:buNone/>
            </a:pPr>
            <a:r>
              <a:rPr lang="ru-RU" sz="5600" dirty="0" smtClean="0">
                <a:solidFill>
                  <a:schemeClr val="bg2">
                    <a:lumMod val="10000"/>
                  </a:schemeClr>
                </a:solidFill>
                <a:latin typeface="Times New Roman" pitchFamily="18" charset="0"/>
                <a:cs typeface="Times New Roman" pitchFamily="18" charset="0"/>
              </a:rPr>
              <a:t>	Данная разработка может использоваться при подготовке по дополнительным программам профессиональной подготовки «Сестринская помощь детям», «Охрана здоровья сельского населения», «Первичная медико-санитарная помощь детям».</a:t>
            </a:r>
          </a:p>
          <a:p>
            <a:pPr algn="just">
              <a:buNone/>
            </a:pPr>
            <a:endParaRPr lang="ru-RU" sz="4300" dirty="0" smtClean="0">
              <a:latin typeface="Times New Roman" pitchFamily="18" charset="0"/>
              <a:cs typeface="Times New Roman" pitchFamily="18" charset="0"/>
            </a:endParaRPr>
          </a:p>
          <a:p>
            <a:pPr algn="just">
              <a:buNone/>
            </a:pPr>
            <a:endParaRPr lang="ru-RU" sz="35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4648200" y="1600200"/>
            <a:ext cx="4038600" cy="4900634"/>
          </a:xfrm>
          <a:solidFill>
            <a:srgbClr val="FFC000"/>
          </a:solidFill>
        </p:spPr>
        <p:txBody>
          <a:bodyPr>
            <a:noAutofit/>
          </a:bodyPr>
          <a:lstStyle/>
          <a:p>
            <a:pPr algn="ctr">
              <a:buNone/>
            </a:pPr>
            <a:r>
              <a:rPr lang="ru-RU" sz="1200" b="1" dirty="0" smtClean="0">
                <a:latin typeface="Times New Roman" pitchFamily="18" charset="0"/>
                <a:cs typeface="Times New Roman" pitchFamily="18" charset="0"/>
              </a:rPr>
              <a:t>МИНИСТЕРСТВО ЗДРАВООХРАНЕНИЯ РЕСПУБЛИКИ МОРДОВИЯ</a:t>
            </a:r>
          </a:p>
          <a:p>
            <a:pPr algn="ctr">
              <a:buNone/>
            </a:pPr>
            <a:r>
              <a:rPr lang="ru-RU" sz="1200" b="1" dirty="0" smtClean="0">
                <a:latin typeface="Times New Roman" pitchFamily="18" charset="0"/>
                <a:cs typeface="Times New Roman" pitchFamily="18" charset="0"/>
              </a:rPr>
              <a:t>Государственное автономное образовательное учреждение дополнительного профессионального образования Республики Мордовия «Мордовский республиканский центр повышения квалификации специалистов здравоохранения»</a:t>
            </a:r>
          </a:p>
          <a:p>
            <a:pPr algn="ctr">
              <a:buNone/>
            </a:pPr>
            <a:endParaRPr lang="ru-RU" sz="1200" b="1" dirty="0" smtClean="0">
              <a:latin typeface="Times New Roman" pitchFamily="18" charset="0"/>
              <a:cs typeface="Times New Roman" pitchFamily="18" charset="0"/>
            </a:endParaRPr>
          </a:p>
          <a:p>
            <a:pPr algn="ctr">
              <a:buNone/>
            </a:pPr>
            <a:r>
              <a:rPr lang="ru-RU" sz="1200" b="1" dirty="0" smtClean="0">
                <a:solidFill>
                  <a:srgbClr val="00B050"/>
                </a:solidFill>
                <a:latin typeface="Times New Roman" pitchFamily="18" charset="0"/>
                <a:cs typeface="Times New Roman" pitchFamily="18" charset="0"/>
              </a:rPr>
              <a:t>Рабочая тетрадь</a:t>
            </a:r>
            <a:endParaRPr lang="ru-RU" sz="1200" dirty="0" smtClean="0">
              <a:solidFill>
                <a:srgbClr val="00B050"/>
              </a:solidFill>
              <a:latin typeface="Times New Roman" pitchFamily="18" charset="0"/>
              <a:cs typeface="Times New Roman" pitchFamily="18" charset="0"/>
            </a:endParaRPr>
          </a:p>
          <a:p>
            <a:pPr algn="ctr">
              <a:buNone/>
            </a:pPr>
            <a:r>
              <a:rPr lang="ru-RU" sz="1200" b="1" dirty="0" smtClean="0">
                <a:latin typeface="Times New Roman" pitchFamily="18" charset="0"/>
                <a:cs typeface="Times New Roman" pitchFamily="18" charset="0"/>
              </a:rPr>
              <a:t> </a:t>
            </a:r>
            <a:endParaRPr lang="ru-RU" sz="1200" dirty="0" smtClean="0">
              <a:latin typeface="Times New Roman" pitchFamily="18" charset="0"/>
              <a:cs typeface="Times New Roman" pitchFamily="18" charset="0"/>
            </a:endParaRPr>
          </a:p>
          <a:p>
            <a:pPr algn="ctr">
              <a:buNone/>
            </a:pPr>
            <a:r>
              <a:rPr lang="ru-RU" sz="1200" b="1" dirty="0" smtClean="0">
                <a:latin typeface="Times New Roman" pitchFamily="18" charset="0"/>
                <a:cs typeface="Times New Roman" pitchFamily="18" charset="0"/>
              </a:rPr>
              <a:t>для самостоятельной подготовки и контроля знаний </a:t>
            </a:r>
            <a:endParaRPr lang="ru-RU" sz="1200" dirty="0" smtClean="0">
              <a:latin typeface="Times New Roman" pitchFamily="18" charset="0"/>
              <a:cs typeface="Times New Roman" pitchFamily="18" charset="0"/>
            </a:endParaRPr>
          </a:p>
          <a:p>
            <a:pPr algn="ctr">
              <a:buNone/>
            </a:pPr>
            <a:r>
              <a:rPr lang="ru-RU" sz="1200" b="1" dirty="0" smtClean="0">
                <a:latin typeface="Times New Roman" pitchFamily="18" charset="0"/>
                <a:cs typeface="Times New Roman" pitchFamily="18" charset="0"/>
              </a:rPr>
              <a:t>специалистов со средним медицинским образованием, обучающихся на циклах «Сестринская помощь детям»,</a:t>
            </a:r>
            <a:endParaRPr lang="ru-RU" sz="1200" dirty="0" smtClean="0">
              <a:latin typeface="Times New Roman" pitchFamily="18" charset="0"/>
              <a:cs typeface="Times New Roman" pitchFamily="18" charset="0"/>
            </a:endParaRPr>
          </a:p>
          <a:p>
            <a:pPr algn="ctr">
              <a:buNone/>
            </a:pPr>
            <a:r>
              <a:rPr lang="ru-RU" sz="1200" b="1" dirty="0" smtClean="0">
                <a:latin typeface="Times New Roman" pitchFamily="18" charset="0"/>
                <a:cs typeface="Times New Roman" pitchFamily="18" charset="0"/>
              </a:rPr>
              <a:t>«Охрана здоровья сельского населения», </a:t>
            </a:r>
            <a:endParaRPr lang="ru-RU" sz="1200" dirty="0" smtClean="0">
              <a:latin typeface="Times New Roman" pitchFamily="18" charset="0"/>
              <a:cs typeface="Times New Roman" pitchFamily="18" charset="0"/>
            </a:endParaRPr>
          </a:p>
          <a:p>
            <a:pPr algn="ctr">
              <a:buNone/>
            </a:pPr>
            <a:r>
              <a:rPr lang="ru-RU" sz="1200" b="1" dirty="0" smtClean="0">
                <a:latin typeface="Times New Roman" pitchFamily="18" charset="0"/>
                <a:cs typeface="Times New Roman" pitchFamily="18" charset="0"/>
              </a:rPr>
              <a:t>«Первичная медико-санитарная помощь детям»</a:t>
            </a:r>
            <a:endParaRPr lang="ru-RU" sz="1200" dirty="0" smtClean="0">
              <a:latin typeface="Times New Roman" pitchFamily="18" charset="0"/>
              <a:cs typeface="Times New Roman" pitchFamily="18" charset="0"/>
            </a:endParaRPr>
          </a:p>
          <a:p>
            <a:pPr algn="ctr">
              <a:buNone/>
            </a:pPr>
            <a:r>
              <a:rPr lang="ru-RU" sz="1200" dirty="0" smtClean="0">
                <a:latin typeface="Times New Roman" pitchFamily="18" charset="0"/>
                <a:cs typeface="Times New Roman" pitchFamily="18" charset="0"/>
              </a:rPr>
              <a:t>(специальности «Сестринское дело», «Лечебное дело»)</a:t>
            </a:r>
          </a:p>
          <a:p>
            <a:pPr algn="ctr">
              <a:buNone/>
            </a:pPr>
            <a:endParaRPr lang="ru-RU" sz="1200" dirty="0" smtClean="0">
              <a:latin typeface="Times New Roman" pitchFamily="18" charset="0"/>
              <a:cs typeface="Times New Roman" pitchFamily="18" charset="0"/>
            </a:endParaRPr>
          </a:p>
          <a:p>
            <a:pPr algn="ctr">
              <a:buNone/>
            </a:pPr>
            <a:endParaRPr lang="ru-RU" sz="1200" dirty="0" smtClean="0">
              <a:latin typeface="Times New Roman" pitchFamily="18" charset="0"/>
              <a:cs typeface="Times New Roman" pitchFamily="18" charset="0"/>
            </a:endParaRPr>
          </a:p>
          <a:p>
            <a:pPr algn="ctr">
              <a:buNone/>
            </a:pPr>
            <a:endParaRPr lang="ru-RU" sz="1200" dirty="0" smtClean="0">
              <a:latin typeface="Times New Roman" pitchFamily="18" charset="0"/>
              <a:cs typeface="Times New Roman" pitchFamily="18" charset="0"/>
            </a:endParaRPr>
          </a:p>
          <a:p>
            <a:pPr algn="ctr">
              <a:buNone/>
            </a:pPr>
            <a:endParaRPr lang="ru-RU" sz="1200" dirty="0" smtClean="0">
              <a:latin typeface="Times New Roman" pitchFamily="18" charset="0"/>
              <a:cs typeface="Times New Roman" pitchFamily="18" charset="0"/>
            </a:endParaRPr>
          </a:p>
          <a:p>
            <a:pPr algn="ctr">
              <a:buNone/>
            </a:pPr>
            <a:endParaRPr lang="ru-RU" sz="1200" dirty="0" smtClean="0">
              <a:latin typeface="Times New Roman" pitchFamily="18" charset="0"/>
              <a:cs typeface="Times New Roman" pitchFamily="18" charset="0"/>
            </a:endParaRPr>
          </a:p>
          <a:p>
            <a:pPr algn="ctr">
              <a:buNone/>
            </a:pPr>
            <a:r>
              <a:rPr lang="ru-RU" sz="1200" dirty="0" smtClean="0">
                <a:latin typeface="Times New Roman" pitchFamily="18" charset="0"/>
                <a:cs typeface="Times New Roman" pitchFamily="18" charset="0"/>
              </a:rPr>
              <a:t>Саранск</a:t>
            </a:r>
            <a:r>
              <a:rPr lang="ru-RU" sz="1200" dirty="0" smtClean="0">
                <a:latin typeface="Times New Roman" pitchFamily="18" charset="0"/>
                <a:cs typeface="Times New Roman" pitchFamily="18" charset="0"/>
              </a:rPr>
              <a:t>, 2016 г.</a:t>
            </a:r>
          </a:p>
          <a:p>
            <a:endParaRPr lang="ru-RU" sz="1200" dirty="0"/>
          </a:p>
        </p:txBody>
      </p:sp>
      <p:pic>
        <p:nvPicPr>
          <p:cNvPr id="5" name="Рисунок 4" descr="http://im2-tub-ru.yandex.net/i?id=102899762-14-72&amp;n=21">
            <a:hlinkClick r:id="rId2" tgtFrame="_blank"/>
          </p:cNvPr>
          <p:cNvPicPr/>
          <p:nvPr/>
        </p:nvPicPr>
        <p:blipFill>
          <a:blip r:embed="rId3" r:link="rId4">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00826" y="5286388"/>
            <a:ext cx="523871" cy="714370"/>
          </a:xfrm>
          <a:prstGeom prst="rect">
            <a:avLst/>
          </a:prstGeom>
          <a:noFill/>
          <a:ln>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428728"/>
          </a:xfrm>
        </p:spPr>
        <p:txBody>
          <a:bodyPr>
            <a:normAutofit/>
          </a:bodyPr>
          <a:lstStyle/>
          <a:p>
            <a:pPr algn="l"/>
            <a:r>
              <a:rPr lang="ru-RU" sz="1800" dirty="0" smtClean="0">
                <a:solidFill>
                  <a:schemeClr val="bg2">
                    <a:lumMod val="10000"/>
                  </a:schemeClr>
                </a:solidFill>
                <a:latin typeface="Times New Roman" pitchFamily="18" charset="0"/>
                <a:cs typeface="Times New Roman" pitchFamily="18" charset="0"/>
              </a:rPr>
              <a:t>Рабочая тетрадь для самостоятельной подготовки и контроля </a:t>
            </a:r>
            <a:r>
              <a:rPr lang="ru-RU" sz="1800" dirty="0" smtClean="0">
                <a:solidFill>
                  <a:schemeClr val="bg2">
                    <a:lumMod val="10000"/>
                  </a:schemeClr>
                </a:solidFill>
                <a:latin typeface="Times New Roman" pitchFamily="18" charset="0"/>
                <a:cs typeface="Times New Roman" pitchFamily="18" charset="0"/>
              </a:rPr>
              <a:t>знаний: Неотложная помощь в педиатрии.- Саранск</a:t>
            </a:r>
            <a:r>
              <a:rPr lang="ru-RU" sz="1800" dirty="0" smtClean="0">
                <a:solidFill>
                  <a:schemeClr val="bg2">
                    <a:lumMod val="10000"/>
                  </a:schemeClr>
                </a:solidFill>
                <a:latin typeface="Times New Roman" pitchFamily="18" charset="0"/>
                <a:cs typeface="Times New Roman" pitchFamily="18" charset="0"/>
              </a:rPr>
              <a:t>, 2016 год</a:t>
            </a:r>
            <a:endParaRPr lang="ru-RU" sz="1800" dirty="0">
              <a:solidFill>
                <a:schemeClr val="bg2">
                  <a:lumMod val="10000"/>
                </a:schemeClr>
              </a:solidFill>
            </a:endParaRPr>
          </a:p>
        </p:txBody>
      </p:sp>
      <p:sp>
        <p:nvSpPr>
          <p:cNvPr id="3" name="Содержимое 2"/>
          <p:cNvSpPr>
            <a:spLocks noGrp="1"/>
          </p:cNvSpPr>
          <p:nvPr>
            <p:ph sz="half" idx="1"/>
          </p:nvPr>
        </p:nvSpPr>
        <p:spPr/>
        <p:txBody>
          <a:bodyPr>
            <a:normAutofit fontScale="47500" lnSpcReduction="20000"/>
          </a:bodyPr>
          <a:lstStyle/>
          <a:p>
            <a:pPr algn="just">
              <a:buNone/>
            </a:pPr>
            <a:r>
              <a:rPr lang="ru-RU" dirty="0" smtClean="0"/>
              <a:t>		</a:t>
            </a:r>
            <a:r>
              <a:rPr lang="ru-RU" sz="2900" dirty="0" smtClean="0">
                <a:solidFill>
                  <a:schemeClr val="bg2">
                    <a:lumMod val="10000"/>
                  </a:schemeClr>
                </a:solidFill>
                <a:latin typeface="Times New Roman" pitchFamily="18" charset="0"/>
                <a:cs typeface="Times New Roman" pitchFamily="18" charset="0"/>
              </a:rPr>
              <a:t>Одним из важных направлений работы медсестры любого профиля является оказание детям доступной и квалифицированной неотложной помощи. </a:t>
            </a:r>
          </a:p>
          <a:p>
            <a:pPr algn="just">
              <a:buNone/>
            </a:pPr>
            <a:r>
              <a:rPr lang="ru-RU" sz="2900" dirty="0" smtClean="0">
                <a:solidFill>
                  <a:schemeClr val="bg2">
                    <a:lumMod val="10000"/>
                  </a:schemeClr>
                </a:solidFill>
                <a:latin typeface="Times New Roman" pitchFamily="18" charset="0"/>
                <a:cs typeface="Times New Roman" pitchFamily="18" charset="0"/>
              </a:rPr>
              <a:t>	Чтобы поддерживать профессиональные знания на должном уровне, медсестре нужно постоянно учиться, дополнять и обновлять свои умения и навыки. </a:t>
            </a:r>
          </a:p>
          <a:p>
            <a:pPr algn="just">
              <a:buNone/>
            </a:pPr>
            <a:r>
              <a:rPr lang="ru-RU" sz="2900" dirty="0" smtClean="0">
                <a:solidFill>
                  <a:schemeClr val="bg2">
                    <a:lumMod val="10000"/>
                  </a:schemeClr>
                </a:solidFill>
                <a:latin typeface="Times New Roman" pitchFamily="18" charset="0"/>
                <a:cs typeface="Times New Roman" pitchFamily="18" charset="0"/>
              </a:rPr>
              <a:t>		Цель создания рабочей тетради: предоставления слушателям возможности  самостоятельно углубить знания по неотложной помощи в педиатрии. Рабочая тетрадь составлена в соответствии с требованиями образовательного стандарта </a:t>
            </a:r>
            <a:r>
              <a:rPr lang="ru-RU" sz="2900" dirty="0" err="1" smtClean="0">
                <a:solidFill>
                  <a:schemeClr val="bg2">
                    <a:lumMod val="10000"/>
                  </a:schemeClr>
                </a:solidFill>
                <a:latin typeface="Times New Roman" pitchFamily="18" charset="0"/>
                <a:cs typeface="Times New Roman" pitchFamily="18" charset="0"/>
              </a:rPr>
              <a:t>постдипломной</a:t>
            </a:r>
            <a:r>
              <a:rPr lang="ru-RU" sz="2900" dirty="0" smtClean="0">
                <a:solidFill>
                  <a:schemeClr val="bg2">
                    <a:lumMod val="10000"/>
                  </a:schemeClr>
                </a:solidFill>
                <a:latin typeface="Times New Roman" pitchFamily="18" charset="0"/>
                <a:cs typeface="Times New Roman" pitchFamily="18" charset="0"/>
              </a:rPr>
              <a:t> подготовки средних медицинских работников по специальностям «Сестринское дело».</a:t>
            </a:r>
          </a:p>
          <a:p>
            <a:pPr algn="just">
              <a:buNone/>
            </a:pPr>
            <a:r>
              <a:rPr lang="ru-RU" sz="2900" dirty="0" smtClean="0">
                <a:solidFill>
                  <a:schemeClr val="bg2">
                    <a:lumMod val="10000"/>
                  </a:schemeClr>
                </a:solidFill>
                <a:latin typeface="Times New Roman" pitchFamily="18" charset="0"/>
                <a:cs typeface="Times New Roman" pitchFamily="18" charset="0"/>
              </a:rPr>
              <a:t>		Данная разработка может использоваться на циклах усовершенствования «Сестринская помощь детям», «Медсестра детских дошкольных учреждений», «Первичная медико-санитарная помощь детям», «Сестринский уход за недоношенным».</a:t>
            </a:r>
          </a:p>
          <a:p>
            <a:pPr algn="just"/>
            <a:endParaRPr lang="ru-RU" sz="2900" dirty="0" smtClean="0">
              <a:solidFill>
                <a:schemeClr val="bg2">
                  <a:lumMod val="10000"/>
                </a:schemeClr>
              </a:solidFill>
              <a:latin typeface="Times New Roman" pitchFamily="18" charset="0"/>
              <a:cs typeface="Times New Roman" pitchFamily="18" charset="0"/>
            </a:endParaRPr>
          </a:p>
          <a:p>
            <a:pPr algn="just"/>
            <a:endParaRPr lang="ru-RU" sz="29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4648200" y="1600200"/>
            <a:ext cx="4038600" cy="4900634"/>
          </a:xfrm>
          <a:solidFill>
            <a:srgbClr val="FFC000"/>
          </a:solidFill>
        </p:spPr>
        <p:txBody>
          <a:bodyPr>
            <a:normAutofit fontScale="47500" lnSpcReduction="20000"/>
          </a:bodyPr>
          <a:lstStyle/>
          <a:p>
            <a:pPr algn="ctr">
              <a:buNone/>
            </a:pPr>
            <a:r>
              <a:rPr lang="ru-RU" sz="2500" b="1" dirty="0" smtClean="0">
                <a:latin typeface="Times New Roman" pitchFamily="18" charset="0"/>
                <a:cs typeface="Times New Roman" pitchFamily="18" charset="0"/>
              </a:rPr>
              <a:t>МИНИСТЕРСТВО ЗДРАВООХРАНЕНИЯ РЕСПУБЛИКИ </a:t>
            </a:r>
            <a:r>
              <a:rPr lang="ru-RU" sz="2500" b="1" dirty="0" smtClean="0">
                <a:latin typeface="Times New Roman" pitchFamily="18" charset="0"/>
                <a:cs typeface="Times New Roman" pitchFamily="18" charset="0"/>
              </a:rPr>
              <a:t>МОРДОВИЯ</a:t>
            </a:r>
          </a:p>
          <a:p>
            <a:pPr algn="ctr">
              <a:buNone/>
            </a:pPr>
            <a:r>
              <a:rPr lang="ru-RU" b="1" dirty="0" smtClean="0">
                <a:latin typeface="Times New Roman" pitchFamily="18" charset="0"/>
                <a:cs typeface="Times New Roman" pitchFamily="18" charset="0"/>
              </a:rPr>
              <a:t>Государственное </a:t>
            </a:r>
            <a:r>
              <a:rPr lang="ru-RU" b="1" dirty="0" smtClean="0">
                <a:latin typeface="Times New Roman" pitchFamily="18" charset="0"/>
                <a:cs typeface="Times New Roman" pitchFamily="18" charset="0"/>
              </a:rPr>
              <a:t>автономное образовательное учреждение дополнительного профессионального образования Республики </a:t>
            </a:r>
            <a:r>
              <a:rPr lang="ru-RU" b="1" dirty="0" smtClean="0">
                <a:latin typeface="Times New Roman" pitchFamily="18" charset="0"/>
                <a:cs typeface="Times New Roman" pitchFamily="18" charset="0"/>
              </a:rPr>
              <a:t>Мордовия</a:t>
            </a:r>
          </a:p>
          <a:p>
            <a:pPr algn="ctr">
              <a:buNone/>
            </a:pPr>
            <a:r>
              <a:rPr lang="ru-RU"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Мордовский республиканский центр повышения квалификации </a:t>
            </a:r>
            <a:r>
              <a:rPr lang="ru-RU" b="1" dirty="0" smtClean="0">
                <a:latin typeface="Times New Roman" pitchFamily="18" charset="0"/>
                <a:cs typeface="Times New Roman" pitchFamily="18" charset="0"/>
              </a:rPr>
              <a:t>специалистов </a:t>
            </a:r>
            <a:r>
              <a:rPr lang="ru-RU" b="1" dirty="0" smtClean="0">
                <a:latin typeface="Times New Roman" pitchFamily="18" charset="0"/>
                <a:cs typeface="Times New Roman" pitchFamily="18" charset="0"/>
              </a:rPr>
              <a:t>здравоохранения</a:t>
            </a:r>
            <a:r>
              <a:rPr lang="ru-RU" b="1" dirty="0" smtClean="0">
                <a:latin typeface="Times New Roman" pitchFamily="18" charset="0"/>
                <a:cs typeface="Times New Roman" pitchFamily="18" charset="0"/>
              </a:rPr>
              <a:t>»</a:t>
            </a:r>
          </a:p>
          <a:p>
            <a:pPr algn="ctr">
              <a:buNone/>
            </a:pPr>
            <a:endParaRPr lang="ru-RU" b="1" dirty="0" smtClean="0">
              <a:latin typeface="Times New Roman" pitchFamily="18" charset="0"/>
              <a:cs typeface="Times New Roman" pitchFamily="18" charset="0"/>
            </a:endParaRPr>
          </a:p>
          <a:p>
            <a:pPr algn="ctr">
              <a:buNone/>
            </a:pPr>
            <a:r>
              <a:rPr lang="ru-RU" sz="3400" b="1" dirty="0" smtClean="0">
                <a:solidFill>
                  <a:srgbClr val="00B050"/>
                </a:solidFill>
                <a:latin typeface="Times New Roman" pitchFamily="18" charset="0"/>
                <a:cs typeface="Times New Roman" pitchFamily="18" charset="0"/>
              </a:rPr>
              <a:t>Рабочая тетрадь</a:t>
            </a:r>
            <a:endParaRPr lang="ru-RU" sz="3400" dirty="0" smtClean="0">
              <a:solidFill>
                <a:srgbClr val="00B050"/>
              </a:solidFill>
              <a:latin typeface="Times New Roman" pitchFamily="18" charset="0"/>
              <a:cs typeface="Times New Roman" pitchFamily="18" charset="0"/>
            </a:endParaRPr>
          </a:p>
          <a:p>
            <a:pPr algn="ctr">
              <a:buNone/>
            </a:pPr>
            <a:r>
              <a:rPr lang="ru-RU" b="1"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lgn="ctr">
              <a:buNone/>
            </a:pPr>
            <a:r>
              <a:rPr lang="ru-RU" b="1" dirty="0" smtClean="0">
                <a:latin typeface="Times New Roman" pitchFamily="18" charset="0"/>
                <a:cs typeface="Times New Roman" pitchFamily="18" charset="0"/>
              </a:rPr>
              <a:t>для самостоятельной подготовки и контроля знаний </a:t>
            </a:r>
            <a:endParaRPr lang="ru-RU" dirty="0" smtClean="0">
              <a:latin typeface="Times New Roman" pitchFamily="18" charset="0"/>
              <a:cs typeface="Times New Roman" pitchFamily="18" charset="0"/>
            </a:endParaRPr>
          </a:p>
          <a:p>
            <a:pPr algn="ctr">
              <a:buNone/>
            </a:pPr>
            <a:r>
              <a:rPr lang="ru-RU" b="1" dirty="0" smtClean="0">
                <a:latin typeface="Times New Roman" pitchFamily="18" charset="0"/>
                <a:cs typeface="Times New Roman" pitchFamily="18" charset="0"/>
              </a:rPr>
              <a:t>специалистов со средним медицинским образованием, </a:t>
            </a:r>
            <a:r>
              <a:rPr lang="ru-RU" b="1" dirty="0" smtClean="0">
                <a:latin typeface="Times New Roman" pitchFamily="18" charset="0"/>
                <a:cs typeface="Times New Roman" pitchFamily="18" charset="0"/>
              </a:rPr>
              <a:t>обучающихся </a:t>
            </a:r>
            <a:r>
              <a:rPr lang="ru-RU" b="1" dirty="0" smtClean="0">
                <a:latin typeface="Times New Roman" pitchFamily="18" charset="0"/>
                <a:cs typeface="Times New Roman" pitchFamily="18" charset="0"/>
              </a:rPr>
              <a:t>на циклах «Сестринская помощь детям</a:t>
            </a:r>
            <a:r>
              <a:rPr lang="ru-RU" b="1"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algn="ctr">
              <a:buNone/>
            </a:pPr>
            <a:r>
              <a:rPr lang="ru-RU" b="1" dirty="0" smtClean="0">
                <a:latin typeface="Times New Roman" pitchFamily="18" charset="0"/>
                <a:cs typeface="Times New Roman" pitchFamily="18" charset="0"/>
              </a:rPr>
              <a:t>«Первичная медико-санитарная помощь детям»</a:t>
            </a:r>
            <a:endParaRPr lang="ru-RU" dirty="0" smtClean="0">
              <a:latin typeface="Times New Roman" pitchFamily="18" charset="0"/>
              <a:cs typeface="Times New Roman" pitchFamily="18" charset="0"/>
            </a:endParaRPr>
          </a:p>
          <a:p>
            <a:pPr algn="ctr">
              <a:buNone/>
            </a:pPr>
            <a:r>
              <a:rPr lang="ru-RU" dirty="0" smtClean="0">
                <a:latin typeface="Times New Roman" pitchFamily="18" charset="0"/>
                <a:cs typeface="Times New Roman" pitchFamily="18" charset="0"/>
              </a:rPr>
              <a:t>(специальности «Сестринское дело», «Лечебное дело</a:t>
            </a:r>
            <a:r>
              <a:rPr lang="ru-RU" dirty="0" smtClean="0">
                <a:latin typeface="Times New Roman" pitchFamily="18" charset="0"/>
                <a:cs typeface="Times New Roman" pitchFamily="18" charset="0"/>
              </a:rPr>
              <a:t>»)</a:t>
            </a:r>
          </a:p>
          <a:p>
            <a:pPr algn="ctr">
              <a:buNone/>
            </a:pPr>
            <a:endParaRPr lang="ru-RU" dirty="0" smtClean="0">
              <a:latin typeface="Times New Roman" pitchFamily="18" charset="0"/>
              <a:cs typeface="Times New Roman" pitchFamily="18" charset="0"/>
            </a:endParaRPr>
          </a:p>
          <a:p>
            <a:pPr algn="ctr">
              <a:buNone/>
            </a:pPr>
            <a:endParaRPr lang="ru-RU" dirty="0" smtClean="0">
              <a:latin typeface="Times New Roman" pitchFamily="18" charset="0"/>
              <a:cs typeface="Times New Roman" pitchFamily="18" charset="0"/>
            </a:endParaRPr>
          </a:p>
          <a:p>
            <a:pPr algn="ctr">
              <a:buNone/>
            </a:pPr>
            <a:endParaRPr lang="ru-RU" dirty="0" smtClean="0">
              <a:latin typeface="Times New Roman" pitchFamily="18" charset="0"/>
              <a:cs typeface="Times New Roman" pitchFamily="18" charset="0"/>
            </a:endParaRPr>
          </a:p>
          <a:p>
            <a:pPr algn="ctr">
              <a:buNone/>
            </a:pPr>
            <a:endParaRPr lang="ru-RU" dirty="0" smtClean="0">
              <a:latin typeface="Times New Roman" pitchFamily="18" charset="0"/>
              <a:cs typeface="Times New Roman" pitchFamily="18" charset="0"/>
            </a:endParaRPr>
          </a:p>
          <a:p>
            <a:pPr algn="ctr">
              <a:buNone/>
            </a:pPr>
            <a:endParaRPr lang="ru-RU" dirty="0" smtClean="0">
              <a:latin typeface="Times New Roman" pitchFamily="18" charset="0"/>
              <a:cs typeface="Times New Roman" pitchFamily="18" charset="0"/>
            </a:endParaRPr>
          </a:p>
          <a:p>
            <a:pPr algn="ctr">
              <a:buNone/>
            </a:pPr>
            <a:r>
              <a:rPr lang="ru-RU" dirty="0" smtClean="0">
                <a:latin typeface="Times New Roman" pitchFamily="18" charset="0"/>
                <a:cs typeface="Times New Roman" pitchFamily="18" charset="0"/>
              </a:rPr>
              <a:t>Саранск, 2016 г.</a:t>
            </a:r>
            <a:endParaRPr lang="ru-RU" dirty="0" smtClean="0">
              <a:latin typeface="Times New Roman" pitchFamily="18" charset="0"/>
              <a:cs typeface="Times New Roman" pitchFamily="18" charset="0"/>
            </a:endParaRPr>
          </a:p>
          <a:p>
            <a:pPr algn="ctr">
              <a:buNone/>
            </a:pPr>
            <a:endParaRPr lang="ru-RU" dirty="0" smtClean="0">
              <a:latin typeface="Times New Roman" pitchFamily="18" charset="0"/>
              <a:cs typeface="Times New Roman" pitchFamily="18" charset="0"/>
            </a:endParaRPr>
          </a:p>
          <a:p>
            <a:pPr algn="ctr">
              <a:buNone/>
            </a:pPr>
            <a:endParaRPr lang="ru-RU" dirty="0" smtClean="0">
              <a:latin typeface="Times New Roman" pitchFamily="18" charset="0"/>
              <a:cs typeface="Times New Roman" pitchFamily="18" charset="0"/>
            </a:endParaRPr>
          </a:p>
          <a:p>
            <a:pPr algn="ctr">
              <a:buNone/>
            </a:pPr>
            <a:endParaRPr lang="ru-RU" dirty="0" smtClean="0">
              <a:latin typeface="Times New Roman" pitchFamily="18" charset="0"/>
              <a:cs typeface="Times New Roman" pitchFamily="18" charset="0"/>
            </a:endParaRPr>
          </a:p>
        </p:txBody>
      </p:sp>
      <p:pic>
        <p:nvPicPr>
          <p:cNvPr id="5" name="Рисунок 4" descr="http://im2-tub-ru.yandex.net/i?id=102899762-14-72&amp;n=21">
            <a:hlinkClick r:id="rId2" tgtFrame="_blank"/>
          </p:cNvPr>
          <p:cNvPicPr/>
          <p:nvPr/>
        </p:nvPicPr>
        <p:blipFill>
          <a:blip r:embed="rId3" r:link="rId4">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5286388"/>
            <a:ext cx="523871" cy="642942"/>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http://medvitro.ru/wp-content/uploads/2015/09/105389_or-1024x1024.jpg"/>
          <p:cNvPicPr>
            <a:picLocks noChangeAspect="1" noChangeArrowheads="1"/>
          </p:cNvPicPr>
          <p:nvPr/>
        </p:nvPicPr>
        <p:blipFill>
          <a:blip r:embed="rId2"/>
          <a:srcRect/>
          <a:stretch>
            <a:fillRect/>
          </a:stretch>
        </p:blipFill>
        <p:spPr bwMode="auto">
          <a:xfrm>
            <a:off x="44400" y="0"/>
            <a:ext cx="9099600" cy="6813616"/>
          </a:xfrm>
          <a:prstGeom prst="rect">
            <a:avLst/>
          </a:prstGeom>
          <a:noFill/>
        </p:spPr>
      </p:pic>
      <p:sp>
        <p:nvSpPr>
          <p:cNvPr id="3" name="Текст 2"/>
          <p:cNvSpPr>
            <a:spLocks noGrp="1"/>
          </p:cNvSpPr>
          <p:nvPr>
            <p:ph type="body" idx="1"/>
          </p:nvPr>
        </p:nvSpPr>
        <p:spPr/>
        <p:txBody>
          <a:bodyPr>
            <a:noAutofit/>
          </a:bodyPr>
          <a:lstStyle/>
          <a:p>
            <a:r>
              <a:rPr lang="ru-RU" sz="4800" dirty="0" smtClean="0">
                <a:solidFill>
                  <a:schemeClr val="tx1"/>
                </a:solidFill>
                <a:latin typeface="Times New Roman" pitchFamily="18" charset="0"/>
                <a:cs typeface="Times New Roman" pitchFamily="18" charset="0"/>
              </a:rPr>
              <a:t>здоровый </a:t>
            </a:r>
          </a:p>
          <a:p>
            <a:r>
              <a:rPr lang="ru-RU" sz="4800" dirty="0" smtClean="0">
                <a:solidFill>
                  <a:schemeClr val="tx1"/>
                </a:solidFill>
                <a:latin typeface="Times New Roman" pitchFamily="18" charset="0"/>
                <a:cs typeface="Times New Roman" pitchFamily="18" charset="0"/>
              </a:rPr>
              <a:t>ребенок</a:t>
            </a:r>
            <a:endParaRPr lang="ru-RU" sz="4800" dirty="0">
              <a:solidFill>
                <a:schemeClr val="tx1"/>
              </a:solidFill>
              <a:latin typeface="Times New Roman" pitchFamily="18" charset="0"/>
              <a:cs typeface="Times New Roman" pitchFamily="18" charset="0"/>
            </a:endParaRPr>
          </a:p>
        </p:txBody>
      </p:sp>
      <p:sp>
        <p:nvSpPr>
          <p:cNvPr id="2" name="Заголовок 1"/>
          <p:cNvSpPr>
            <a:spLocks noGrp="1"/>
          </p:cNvSpPr>
          <p:nvPr>
            <p:ph type="title"/>
          </p:nvPr>
        </p:nvSpPr>
        <p:spPr/>
        <p:txBody>
          <a:bodyPr/>
          <a:lstStyle/>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14290"/>
            <a:ext cx="8686800" cy="1084158"/>
          </a:xfrm>
        </p:spPr>
        <p:txBody>
          <a:bodyPr>
            <a:normAutofit fontScale="90000"/>
          </a:bodyPr>
          <a:lstStyle/>
          <a:p>
            <a:pPr algn="l"/>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000" dirty="0" smtClean="0">
                <a:solidFill>
                  <a:schemeClr val="bg2">
                    <a:lumMod val="10000"/>
                  </a:schemeClr>
                </a:solidFill>
                <a:latin typeface="Times New Roman" pitchFamily="18" charset="0"/>
                <a:cs typeface="Times New Roman" pitchFamily="18" charset="0"/>
              </a:rPr>
              <a:t>ПАТРОНАЖ </a:t>
            </a:r>
            <a:r>
              <a:rPr lang="ru-RU" sz="2000" dirty="0" smtClean="0">
                <a:solidFill>
                  <a:schemeClr val="bg2">
                    <a:lumMod val="10000"/>
                  </a:schemeClr>
                </a:solidFill>
                <a:latin typeface="Times New Roman" pitchFamily="18" charset="0"/>
                <a:cs typeface="Times New Roman" pitchFamily="18" charset="0"/>
              </a:rPr>
              <a:t>НОВОРОЖДЕННЫХ / В.Н. Манин. - М.: МЕДПРАКТИКА-М, 2003. - 244 с. </a:t>
            </a:r>
            <a:r>
              <a:rPr lang="ru-RU" dirty="0" smtClean="0"/>
              <a:t/>
            </a:r>
            <a:br>
              <a:rPr lang="ru-RU" dirty="0" smtClean="0"/>
            </a:br>
            <a:endParaRPr lang="ru-RU" dirty="0"/>
          </a:p>
        </p:txBody>
      </p:sp>
      <p:sp>
        <p:nvSpPr>
          <p:cNvPr id="3" name="Содержимое 2"/>
          <p:cNvSpPr>
            <a:spLocks noGrp="1"/>
          </p:cNvSpPr>
          <p:nvPr>
            <p:ph sz="half" idx="1"/>
          </p:nvPr>
        </p:nvSpPr>
        <p:spPr>
          <a:xfrm>
            <a:off x="457200" y="1600200"/>
            <a:ext cx="4038600" cy="5043510"/>
          </a:xfrm>
        </p:spPr>
        <p:txBody>
          <a:bodyPr>
            <a:noAutofit/>
          </a:bodyPr>
          <a:lstStyle/>
          <a:p>
            <a:pPr algn="just">
              <a:buNone/>
            </a:pPr>
            <a:r>
              <a:rPr lang="ru-RU" sz="1600" dirty="0" smtClean="0">
                <a:latin typeface="Times New Roman" pitchFamily="18" charset="0"/>
                <a:cs typeface="Times New Roman" pitchFamily="18" charset="0"/>
              </a:rPr>
              <a:t>	</a:t>
            </a:r>
            <a:r>
              <a:rPr lang="ru-RU" sz="1600" dirty="0" smtClean="0">
                <a:solidFill>
                  <a:schemeClr val="bg2">
                    <a:lumMod val="10000"/>
                  </a:schemeClr>
                </a:solidFill>
                <a:latin typeface="Times New Roman" pitchFamily="18" charset="0"/>
                <a:cs typeface="Times New Roman" pitchFamily="18" charset="0"/>
              </a:rPr>
              <a:t>Книга </a:t>
            </a:r>
            <a:r>
              <a:rPr lang="ru-RU" sz="1600" dirty="0">
                <a:solidFill>
                  <a:schemeClr val="bg2">
                    <a:lumMod val="10000"/>
                  </a:schemeClr>
                </a:solidFill>
                <a:latin typeface="Times New Roman" pitchFamily="18" charset="0"/>
                <a:cs typeface="Times New Roman" pitchFamily="18" charset="0"/>
              </a:rPr>
              <a:t>«Патронаж новорожденных»  посвящена ведению новорожденного на дому. Перинатальные причины занимают первое место в структуре младенческой </a:t>
            </a:r>
            <a:r>
              <a:rPr lang="ru-RU" sz="1600" dirty="0" smtClean="0">
                <a:solidFill>
                  <a:schemeClr val="bg2">
                    <a:lumMod val="10000"/>
                  </a:schemeClr>
                </a:solidFill>
                <a:latin typeface="Times New Roman" pitchFamily="18" charset="0"/>
                <a:cs typeface="Times New Roman" pitchFamily="18" charset="0"/>
              </a:rPr>
              <a:t>смертности. Среди </a:t>
            </a:r>
            <a:r>
              <a:rPr lang="ru-RU" sz="1600" dirty="0">
                <a:solidFill>
                  <a:schemeClr val="bg2">
                    <a:lumMod val="10000"/>
                  </a:schemeClr>
                </a:solidFill>
                <a:latin typeface="Times New Roman" pitchFamily="18" charset="0"/>
                <a:cs typeface="Times New Roman" pitchFamily="18" charset="0"/>
              </a:rPr>
              <a:t>новых технологий управления - выхаживание недоношенных с массой менее 1,5 кг, реанимация и интенсивная терапия перинатальных заболеваний, хирургическая коррекция пороков развития, метаболическая коррекция наследственных заболеваний</a:t>
            </a:r>
            <a:r>
              <a:rPr lang="ru-RU" sz="1600" dirty="0" smtClean="0">
                <a:solidFill>
                  <a:schemeClr val="bg2">
                    <a:lumMod val="10000"/>
                  </a:schemeClr>
                </a:solidFill>
                <a:latin typeface="Times New Roman" pitchFamily="18" charset="0"/>
                <a:cs typeface="Times New Roman" pitchFamily="18" charset="0"/>
              </a:rPr>
              <a:t>..</a:t>
            </a:r>
            <a:r>
              <a:rPr lang="ru-RU" sz="1600" dirty="0">
                <a:solidFill>
                  <a:schemeClr val="bg2">
                    <a:lumMod val="10000"/>
                  </a:schemeClr>
                </a:solidFill>
                <a:latin typeface="Times New Roman" pitchFamily="18" charset="0"/>
                <a:cs typeface="Times New Roman" pitchFamily="18" charset="0"/>
              </a:rPr>
              <a:t/>
            </a:r>
            <a:br>
              <a:rPr lang="ru-RU" sz="1600" dirty="0">
                <a:solidFill>
                  <a:schemeClr val="bg2">
                    <a:lumMod val="10000"/>
                  </a:schemeClr>
                </a:solidFill>
                <a:latin typeface="Times New Roman" pitchFamily="18" charset="0"/>
                <a:cs typeface="Times New Roman" pitchFamily="18" charset="0"/>
              </a:rPr>
            </a:br>
            <a:r>
              <a:rPr lang="ru-RU" sz="1600" dirty="0">
                <a:solidFill>
                  <a:schemeClr val="bg2">
                    <a:lumMod val="10000"/>
                  </a:schemeClr>
                </a:solidFill>
                <a:latin typeface="Times New Roman" pitchFamily="18" charset="0"/>
                <a:cs typeface="Times New Roman" pitchFamily="18" charset="0"/>
              </a:rPr>
              <a:t>В книге «Патронаж новорожденных» впервые представлена технология патронажа, справочный материал по дифференциальной диагностике девиаций развития и критериев риска </a:t>
            </a:r>
            <a:r>
              <a:rPr lang="ru-RU" sz="1600" dirty="0" smtClean="0">
                <a:solidFill>
                  <a:schemeClr val="bg2">
                    <a:lumMod val="10000"/>
                  </a:schemeClr>
                </a:solidFill>
                <a:latin typeface="Times New Roman" pitchFamily="18" charset="0"/>
                <a:cs typeface="Times New Roman" pitchFamily="18" charset="0"/>
              </a:rPr>
              <a:t>периода </a:t>
            </a:r>
            <a:r>
              <a:rPr lang="ru-RU" sz="1600" dirty="0">
                <a:solidFill>
                  <a:schemeClr val="bg2">
                    <a:lumMod val="10000"/>
                  </a:schemeClr>
                </a:solidFill>
                <a:latin typeface="Times New Roman" pitchFamily="18" charset="0"/>
                <a:cs typeface="Times New Roman" pitchFamily="18" charset="0"/>
              </a:rPr>
              <a:t>новорожденности</a:t>
            </a:r>
            <a:r>
              <a:rPr lang="ru-RU" sz="1600" dirty="0">
                <a:latin typeface="Times New Roman" pitchFamily="18" charset="0"/>
                <a:cs typeface="Times New Roman" pitchFamily="18" charset="0"/>
              </a:rPr>
              <a:t>. </a:t>
            </a:r>
          </a:p>
        </p:txBody>
      </p:sp>
      <p:pic>
        <p:nvPicPr>
          <p:cNvPr id="5" name="Содержимое 4" descr="Скачать бесплатно книгу «Патронаж новорожденных», Манин В.Н."/>
          <p:cNvPicPr>
            <a:picLocks noGrp="1"/>
          </p:cNvPicPr>
          <p:nvPr>
            <p:ph sz="half" idx="2"/>
          </p:nvPr>
        </p:nvPicPr>
        <p:blipFill>
          <a:blip r:embed="rId2">
            <a:extLst>
              <a:ext uri="{28A0092B-C50C-407E-A947-70E740481C1C}">
                <a14:useLocalDpi xmlns:a14="http://schemas.microsoft.com/office/drawing/2010/main" xmlns="" val="0"/>
              </a:ext>
            </a:extLst>
          </a:blip>
          <a:srcRect/>
          <a:stretch>
            <a:fillRect/>
          </a:stretch>
        </p:blipFill>
        <p:spPr bwMode="auto">
          <a:xfrm>
            <a:off x="4929190" y="1643050"/>
            <a:ext cx="3571899" cy="4429156"/>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85728"/>
            <a:ext cx="8686800" cy="1012720"/>
          </a:xfrm>
        </p:spPr>
        <p:txBody>
          <a:bodyPr>
            <a:normAutofit/>
          </a:bodyPr>
          <a:lstStyle/>
          <a:p>
            <a:pPr algn="just"/>
            <a:r>
              <a:rPr lang="ru-RU" sz="1800" dirty="0" smtClean="0">
                <a:solidFill>
                  <a:schemeClr val="bg2">
                    <a:lumMod val="10000"/>
                  </a:schemeClr>
                </a:solidFill>
                <a:latin typeface="Times New Roman" pitchFamily="18" charset="0"/>
                <a:cs typeface="Times New Roman" pitchFamily="18" charset="0"/>
              </a:rPr>
              <a:t>Вскармливание </a:t>
            </a:r>
            <a:r>
              <a:rPr lang="ru-RU" sz="1800" dirty="0" smtClean="0">
                <a:solidFill>
                  <a:schemeClr val="bg2">
                    <a:lumMod val="10000"/>
                  </a:schemeClr>
                </a:solidFill>
                <a:latin typeface="Times New Roman" pitchFamily="18" charset="0"/>
                <a:cs typeface="Times New Roman" pitchFamily="18" charset="0"/>
              </a:rPr>
              <a:t>ребенка первого года жизни /Н.И.Аверьянова</a:t>
            </a:r>
            <a:r>
              <a:rPr lang="ru-RU" sz="1800" dirty="0" smtClean="0">
                <a:solidFill>
                  <a:schemeClr val="bg2">
                    <a:lumMod val="10000"/>
                  </a:schemeClr>
                </a:solidFill>
                <a:latin typeface="Times New Roman" pitchFamily="18" charset="0"/>
                <a:cs typeface="Times New Roman" pitchFamily="18" charset="0"/>
              </a:rPr>
              <a:t>, </a:t>
            </a:r>
            <a:r>
              <a:rPr lang="ru-RU" sz="1800" dirty="0" err="1" smtClean="0">
                <a:solidFill>
                  <a:schemeClr val="bg2">
                    <a:lumMod val="10000"/>
                  </a:schemeClr>
                </a:solidFill>
                <a:latin typeface="Times New Roman" pitchFamily="18" charset="0"/>
                <a:cs typeface="Times New Roman" pitchFamily="18" charset="0"/>
              </a:rPr>
              <a:t>А.А.Гаслова</a:t>
            </a:r>
            <a:r>
              <a:rPr lang="ru-RU" sz="1800" dirty="0" smtClean="0">
                <a:solidFill>
                  <a:schemeClr val="bg2">
                    <a:lumMod val="10000"/>
                  </a:schemeClr>
                </a:solidFill>
                <a:latin typeface="Times New Roman" pitchFamily="18" charset="0"/>
                <a:cs typeface="Times New Roman" pitchFamily="18" charset="0"/>
              </a:rPr>
              <a:t>. – Ростов </a:t>
            </a:r>
            <a:r>
              <a:rPr lang="ru-RU" sz="1800" dirty="0" err="1" smtClean="0">
                <a:solidFill>
                  <a:schemeClr val="bg2">
                    <a:lumMod val="10000"/>
                  </a:schemeClr>
                </a:solidFill>
                <a:latin typeface="Times New Roman" pitchFamily="18" charset="0"/>
                <a:cs typeface="Times New Roman" pitchFamily="18" charset="0"/>
              </a:rPr>
              <a:t>н</a:t>
            </a:r>
            <a:r>
              <a:rPr lang="ru-RU" sz="1800" dirty="0" smtClean="0">
                <a:solidFill>
                  <a:schemeClr val="bg2">
                    <a:lumMod val="10000"/>
                  </a:schemeClr>
                </a:solidFill>
                <a:latin typeface="Times New Roman" pitchFamily="18" charset="0"/>
                <a:cs typeface="Times New Roman" pitchFamily="18" charset="0"/>
              </a:rPr>
              <a:t>/Д: Феникс</a:t>
            </a:r>
            <a:r>
              <a:rPr lang="ru-RU" sz="2400" dirty="0" smtClean="0">
                <a:solidFill>
                  <a:schemeClr val="bg2">
                    <a:lumMod val="10000"/>
                  </a:schemeClr>
                </a:solidFill>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3" name="Содержимое 2"/>
          <p:cNvSpPr>
            <a:spLocks noGrp="1"/>
          </p:cNvSpPr>
          <p:nvPr>
            <p:ph sz="half" idx="1"/>
          </p:nvPr>
        </p:nvSpPr>
        <p:spPr/>
        <p:txBody>
          <a:bodyPr/>
          <a:lstStyle/>
          <a:p>
            <a:pPr algn="just">
              <a:buNone/>
            </a:pPr>
            <a:r>
              <a:rPr lang="ru-RU" dirty="0" smtClean="0"/>
              <a:t>	</a:t>
            </a:r>
            <a:r>
              <a:rPr lang="ru-RU" sz="1600" dirty="0" smtClean="0">
                <a:solidFill>
                  <a:schemeClr val="bg2">
                    <a:lumMod val="10000"/>
                  </a:schemeClr>
                </a:solidFill>
                <a:latin typeface="Times New Roman" pitchFamily="18" charset="0"/>
                <a:cs typeface="Times New Roman" pitchFamily="18" charset="0"/>
              </a:rPr>
              <a:t>В учебном пособии освещены анатомические и функциональные особенности пищеварения детей раннего возраста, современные представления о вскармливании новорожденных и детей первых трех лет. </a:t>
            </a:r>
          </a:p>
          <a:p>
            <a:pPr algn="just">
              <a:buNone/>
            </a:pPr>
            <a:r>
              <a:rPr lang="ru-RU"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p:txBody>
      </p:sp>
      <p:sp>
        <p:nvSpPr>
          <p:cNvPr id="4" name="Содержимое 3"/>
          <p:cNvSpPr>
            <a:spLocks noGrp="1"/>
          </p:cNvSpPr>
          <p:nvPr>
            <p:ph sz="half" idx="2"/>
          </p:nvPr>
        </p:nvSpPr>
        <p:spPr/>
        <p:txBody>
          <a:bodyPr/>
          <a:lstStyle/>
          <a:p>
            <a:endParaRPr lang="ru-RU"/>
          </a:p>
        </p:txBody>
      </p:sp>
      <p:pic>
        <p:nvPicPr>
          <p:cNvPr id="1026" name="Picture 2" descr="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76056" y="1603608"/>
            <a:ext cx="2776589" cy="45397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428728"/>
          </a:xfrm>
        </p:spPr>
        <p:txBody>
          <a:bodyPr>
            <a:noAutofit/>
          </a:bodyPr>
          <a:lstStyle/>
          <a:p>
            <a:pPr algn="l"/>
            <a:r>
              <a:rPr lang="ru-RU" sz="1800" dirty="0" smtClean="0">
                <a:solidFill>
                  <a:schemeClr val="bg2">
                    <a:lumMod val="10000"/>
                  </a:schemeClr>
                </a:solidFill>
                <a:latin typeface="Times New Roman" pitchFamily="18" charset="0"/>
                <a:cs typeface="Times New Roman" pitchFamily="18" charset="0"/>
              </a:rPr>
              <a:t>Гимнастика и массаж ребенка первого года жизни/ </a:t>
            </a:r>
            <a:r>
              <a:rPr lang="ru-RU" sz="1800" dirty="0" err="1" smtClean="0">
                <a:solidFill>
                  <a:schemeClr val="bg2">
                    <a:lumMod val="10000"/>
                  </a:schemeClr>
                </a:solidFill>
                <a:latin typeface="Times New Roman" pitchFamily="18" charset="0"/>
                <a:cs typeface="Times New Roman" pitchFamily="18" charset="0"/>
              </a:rPr>
              <a:t>Н.М.ПоПОВА</a:t>
            </a:r>
            <a:r>
              <a:rPr lang="ru-RU" sz="1800" dirty="0" smtClean="0">
                <a:solidFill>
                  <a:schemeClr val="bg2">
                    <a:lumMod val="10000"/>
                  </a:schemeClr>
                </a:solidFill>
                <a:latin typeface="Times New Roman" pitchFamily="18" charset="0"/>
                <a:cs typeface="Times New Roman" pitchFamily="18" charset="0"/>
              </a:rPr>
              <a:t>, </a:t>
            </a:r>
            <a:r>
              <a:rPr lang="ru-RU" sz="1800" dirty="0" smtClean="0">
                <a:solidFill>
                  <a:schemeClr val="bg2">
                    <a:lumMod val="10000"/>
                  </a:schemeClr>
                </a:solidFill>
                <a:latin typeface="Times New Roman" pitchFamily="18" charset="0"/>
                <a:cs typeface="Times New Roman" pitchFamily="18" charset="0"/>
              </a:rPr>
              <a:t>Е.В.Харламов, </a:t>
            </a:r>
            <a:r>
              <a:rPr lang="ru-RU" sz="1800" dirty="0" err="1" smtClean="0">
                <a:solidFill>
                  <a:schemeClr val="bg2">
                    <a:lumMod val="10000"/>
                  </a:schemeClr>
                </a:solidFill>
                <a:latin typeface="Times New Roman" pitchFamily="18" charset="0"/>
                <a:cs typeface="Times New Roman" pitchFamily="18" charset="0"/>
              </a:rPr>
              <a:t>С.А.Камышанова</a:t>
            </a:r>
            <a:r>
              <a:rPr lang="ru-RU" sz="1800" dirty="0" smtClean="0">
                <a:solidFill>
                  <a:schemeClr val="bg2">
                    <a:lumMod val="10000"/>
                  </a:schemeClr>
                </a:solidFill>
                <a:latin typeface="Times New Roman" pitchFamily="18" charset="0"/>
                <a:cs typeface="Times New Roman" pitchFamily="18" charset="0"/>
              </a:rPr>
              <a:t>.- Ростов </a:t>
            </a:r>
            <a:r>
              <a:rPr lang="ru-RU" sz="1800" dirty="0" err="1" smtClean="0">
                <a:solidFill>
                  <a:schemeClr val="bg2">
                    <a:lumMod val="10000"/>
                  </a:schemeClr>
                </a:solidFill>
                <a:latin typeface="Times New Roman" pitchFamily="18" charset="0"/>
                <a:cs typeface="Times New Roman" pitchFamily="18" charset="0"/>
              </a:rPr>
              <a:t>н</a:t>
            </a:r>
            <a:r>
              <a:rPr lang="ru-RU" sz="1800" dirty="0" smtClean="0">
                <a:solidFill>
                  <a:schemeClr val="bg2">
                    <a:lumMod val="10000"/>
                  </a:schemeClr>
                </a:solidFill>
                <a:latin typeface="Times New Roman" pitchFamily="18" charset="0"/>
                <a:cs typeface="Times New Roman" pitchFamily="18" charset="0"/>
              </a:rPr>
              <a:t>/Д: Феникс, 2006. – 190 </a:t>
            </a:r>
            <a:r>
              <a:rPr lang="ru-RU" sz="1800" dirty="0" smtClean="0">
                <a:solidFill>
                  <a:schemeClr val="bg2">
                    <a:lumMod val="10000"/>
                  </a:schemeClr>
                </a:solidFill>
                <a:latin typeface="Times New Roman" pitchFamily="18" charset="0"/>
                <a:cs typeface="Times New Roman" pitchFamily="18" charset="0"/>
              </a:rPr>
              <a:t>с: </a:t>
            </a:r>
            <a:r>
              <a:rPr lang="ru-RU" sz="1800" dirty="0" smtClean="0">
                <a:solidFill>
                  <a:schemeClr val="bg2">
                    <a:lumMod val="10000"/>
                  </a:schemeClr>
                </a:solidFill>
                <a:latin typeface="Times New Roman" pitchFamily="18" charset="0"/>
                <a:cs typeface="Times New Roman" pitchFamily="18" charset="0"/>
              </a:rPr>
              <a:t>ил.</a:t>
            </a:r>
            <a:endParaRPr lang="ru-RU" sz="1800" dirty="0">
              <a:solidFill>
                <a:schemeClr val="bg2">
                  <a:lumMod val="10000"/>
                </a:schemeClr>
              </a:solidFill>
              <a:latin typeface="Times New Roman" pitchFamily="18" charset="0"/>
              <a:cs typeface="Times New Roman" pitchFamily="18" charset="0"/>
            </a:endParaRPr>
          </a:p>
        </p:txBody>
      </p:sp>
      <p:sp>
        <p:nvSpPr>
          <p:cNvPr id="3" name="Содержимое 2"/>
          <p:cNvSpPr>
            <a:spLocks noGrp="1"/>
          </p:cNvSpPr>
          <p:nvPr>
            <p:ph sz="half" idx="1"/>
          </p:nvPr>
        </p:nvSpPr>
        <p:spPr/>
        <p:txBody>
          <a:bodyPr>
            <a:normAutofit/>
          </a:bodyPr>
          <a:lstStyle/>
          <a:p>
            <a:pPr algn="just">
              <a:buNone/>
            </a:pPr>
            <a:r>
              <a:rPr lang="ru-RU" sz="1600" dirty="0" smtClean="0">
                <a:latin typeface="Times New Roman" pitchFamily="18" charset="0"/>
                <a:cs typeface="Times New Roman" pitchFamily="18" charset="0"/>
              </a:rPr>
              <a:t>	</a:t>
            </a:r>
            <a:r>
              <a:rPr lang="ru-RU" sz="1600" dirty="0" smtClean="0">
                <a:solidFill>
                  <a:schemeClr val="bg2">
                    <a:lumMod val="10000"/>
                  </a:schemeClr>
                </a:solidFill>
                <a:latin typeface="Times New Roman" pitchFamily="18" charset="0"/>
                <a:cs typeface="Times New Roman" pitchFamily="18" charset="0"/>
              </a:rPr>
              <a:t>В учебном пособии описаны возрастные этапы формирования физических функций и двигательных навыков ребенка первого года жизни, даны основы и методы гимнастики и массажа для здорового ребенка, а также для детей с врожденной патологией </a:t>
            </a:r>
            <a:r>
              <a:rPr lang="ru-RU" sz="1600" dirty="0" err="1" smtClean="0">
                <a:solidFill>
                  <a:schemeClr val="bg2">
                    <a:lumMod val="10000"/>
                  </a:schemeClr>
                </a:solidFill>
                <a:latin typeface="Times New Roman" pitchFamily="18" charset="0"/>
                <a:cs typeface="Times New Roman" pitchFamily="18" charset="0"/>
              </a:rPr>
              <a:t>опорно</a:t>
            </a:r>
            <a:r>
              <a:rPr lang="ru-RU" sz="1600" dirty="0" smtClean="0">
                <a:solidFill>
                  <a:schemeClr val="bg2">
                    <a:lumMod val="10000"/>
                  </a:schemeClr>
                </a:solidFill>
                <a:latin typeface="Times New Roman" pitchFamily="18" charset="0"/>
                <a:cs typeface="Times New Roman" pitchFamily="18" charset="0"/>
              </a:rPr>
              <a:t> – двигательного аппарата, пупочной грыжей, нарушениями обмена веществ, острой пневмонией и патологией нервной системы.</a:t>
            </a:r>
          </a:p>
          <a:p>
            <a:pPr algn="just">
              <a:buNone/>
            </a:pPr>
            <a:r>
              <a:rPr lang="ru-RU" sz="1600" dirty="0" smtClean="0">
                <a:solidFill>
                  <a:schemeClr val="bg2">
                    <a:lumMod val="10000"/>
                  </a:schemeClr>
                </a:solidFill>
                <a:latin typeface="Times New Roman" pitchFamily="18" charset="0"/>
                <a:cs typeface="Times New Roman" pitchFamily="18" charset="0"/>
              </a:rPr>
              <a:t>	Учебное пособие предназначено для студентов педиатрических факультетов высших медицинских заведений и врачей педиатров.</a:t>
            </a:r>
            <a:endParaRPr lang="ru-RU" sz="1600" dirty="0">
              <a:solidFill>
                <a:schemeClr val="bg2">
                  <a:lumMod val="10000"/>
                </a:schemeClr>
              </a:solidFill>
              <a:latin typeface="Times New Roman" pitchFamily="18" charset="0"/>
              <a:cs typeface="Times New Roman" pitchFamily="18" charset="0"/>
            </a:endParaRPr>
          </a:p>
        </p:txBody>
      </p:sp>
      <p:pic>
        <p:nvPicPr>
          <p:cNvPr id="5" name="Содержимое 4" descr="http://www.char.ru/books/770410_Gimnastika_i_massazh_rebenka_pervogo_goda_zhizni_Grif_UMO_po_medicinskomu_obrazovaniyu.jpg"/>
          <p:cNvPicPr>
            <a:picLocks noGrp="1"/>
          </p:cNvPicPr>
          <p:nvPr>
            <p:ph sz="half" idx="2"/>
          </p:nvPr>
        </p:nvPicPr>
        <p:blipFill>
          <a:blip r:embed="rId2"/>
          <a:stretch>
            <a:fillRect/>
          </a:stretch>
        </p:blipFill>
        <p:spPr bwMode="auto">
          <a:xfrm>
            <a:off x="5325174" y="1600200"/>
            <a:ext cx="2989451"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686800" cy="1269852"/>
          </a:xfrm>
        </p:spPr>
        <p:txBody>
          <a:bodyPr>
            <a:normAutofit/>
          </a:bodyPr>
          <a:lstStyle/>
          <a:p>
            <a:pPr algn="just"/>
            <a:r>
              <a:rPr lang="ru-RU" sz="1800" dirty="0" smtClean="0">
                <a:solidFill>
                  <a:schemeClr val="bg2">
                    <a:lumMod val="10000"/>
                  </a:schemeClr>
                </a:solidFill>
                <a:latin typeface="Times New Roman" pitchFamily="18" charset="0"/>
                <a:cs typeface="Times New Roman" pitchFamily="18" charset="0"/>
              </a:rPr>
              <a:t>Рост и развитие ребенка: краткий справочник/ В.В.Юрьев, </a:t>
            </a:r>
            <a:r>
              <a:rPr lang="ru-RU" sz="1800" dirty="0" err="1" smtClean="0">
                <a:solidFill>
                  <a:schemeClr val="bg2">
                    <a:lumMod val="10000"/>
                  </a:schemeClr>
                </a:solidFill>
                <a:latin typeface="Times New Roman" pitchFamily="18" charset="0"/>
                <a:cs typeface="Times New Roman" pitchFamily="18" charset="0"/>
              </a:rPr>
              <a:t>А.С.Симаходский</a:t>
            </a:r>
            <a:r>
              <a:rPr lang="ru-RU" sz="1800" dirty="0" smtClean="0">
                <a:solidFill>
                  <a:schemeClr val="bg2">
                    <a:lumMod val="10000"/>
                  </a:schemeClr>
                </a:solidFill>
                <a:latin typeface="Times New Roman" pitchFamily="18" charset="0"/>
                <a:cs typeface="Times New Roman" pitchFamily="18" charset="0"/>
              </a:rPr>
              <a:t>, </a:t>
            </a:r>
            <a:r>
              <a:rPr lang="ru-RU" sz="1800" dirty="0" err="1" smtClean="0">
                <a:solidFill>
                  <a:schemeClr val="bg2">
                    <a:lumMod val="10000"/>
                  </a:schemeClr>
                </a:solidFill>
                <a:latin typeface="Times New Roman" pitchFamily="18" charset="0"/>
                <a:cs typeface="Times New Roman" pitchFamily="18" charset="0"/>
              </a:rPr>
              <a:t>Н.Н.Воронович</a:t>
            </a:r>
            <a:r>
              <a:rPr lang="ru-RU" sz="1800" dirty="0" smtClean="0">
                <a:solidFill>
                  <a:schemeClr val="bg2">
                    <a:lumMod val="10000"/>
                  </a:schemeClr>
                </a:solidFill>
                <a:latin typeface="Times New Roman" pitchFamily="18" charset="0"/>
                <a:cs typeface="Times New Roman" pitchFamily="18" charset="0"/>
              </a:rPr>
              <a:t>, М.М.Хомич.- СПб: Питер, 2008</a:t>
            </a:r>
            <a:endParaRPr lang="ru-RU" sz="1800" dirty="0">
              <a:solidFill>
                <a:schemeClr val="bg2">
                  <a:lumMod val="10000"/>
                </a:schemeClr>
              </a:solidFill>
              <a:latin typeface="Times New Roman" pitchFamily="18" charset="0"/>
              <a:cs typeface="Times New Roman" pitchFamily="18" charset="0"/>
            </a:endParaRPr>
          </a:p>
        </p:txBody>
      </p:sp>
      <p:sp>
        <p:nvSpPr>
          <p:cNvPr id="3" name="Содержимое 2"/>
          <p:cNvSpPr>
            <a:spLocks noGrp="1"/>
          </p:cNvSpPr>
          <p:nvPr>
            <p:ph sz="half" idx="1"/>
          </p:nvPr>
        </p:nvSpPr>
        <p:spPr/>
        <p:txBody>
          <a:bodyPr>
            <a:normAutofit fontScale="77500" lnSpcReduction="20000"/>
          </a:bodyPr>
          <a:lstStyle/>
          <a:p>
            <a:pPr algn="just">
              <a:buNone/>
            </a:pPr>
            <a:r>
              <a:rPr lang="ru-RU" dirty="0" smtClean="0"/>
              <a:t>	</a:t>
            </a:r>
            <a:r>
              <a:rPr lang="ru-RU" sz="2200" dirty="0" smtClean="0">
                <a:solidFill>
                  <a:schemeClr val="bg2">
                    <a:lumMod val="10000"/>
                  </a:schemeClr>
                </a:solidFill>
                <a:latin typeface="Times New Roman" pitchFamily="18" charset="0"/>
                <a:cs typeface="Times New Roman" pitchFamily="18" charset="0"/>
              </a:rPr>
              <a:t>Третье издание краткого справочного пособия (предыдущее вышло в 2003 г.) посвящено вопросам роста, развития ребенка и их оценке. Особое внимание уделено детям дошкольного возраста. Представлены оригинальные методики оценки физического и психомоторного развития ребенка. Обобщен опыт обследования более 25 000 детей северо-западного региона России, на основании которого составлены региональные </a:t>
            </a:r>
            <a:r>
              <a:rPr lang="ru-RU" sz="2200" dirty="0" err="1" smtClean="0">
                <a:solidFill>
                  <a:schemeClr val="bg2">
                    <a:lumMod val="10000"/>
                  </a:schemeClr>
                </a:solidFill>
                <a:latin typeface="Times New Roman" pitchFamily="18" charset="0"/>
                <a:cs typeface="Times New Roman" pitchFamily="18" charset="0"/>
              </a:rPr>
              <a:t>сигмальные</a:t>
            </a:r>
            <a:r>
              <a:rPr lang="ru-RU" sz="2200" dirty="0" smtClean="0">
                <a:solidFill>
                  <a:schemeClr val="bg2">
                    <a:lumMod val="10000"/>
                  </a:schemeClr>
                </a:solidFill>
                <a:latin typeface="Times New Roman" pitchFamily="18" charset="0"/>
                <a:cs typeface="Times New Roman" pitchFamily="18" charset="0"/>
              </a:rPr>
              <a:t>, </a:t>
            </a:r>
            <a:r>
              <a:rPr lang="ru-RU" sz="2200" dirty="0" err="1" smtClean="0">
                <a:solidFill>
                  <a:schemeClr val="bg2">
                    <a:lumMod val="10000"/>
                  </a:schemeClr>
                </a:solidFill>
                <a:latin typeface="Times New Roman" pitchFamily="18" charset="0"/>
                <a:cs typeface="Times New Roman" pitchFamily="18" charset="0"/>
              </a:rPr>
              <a:t>центильные</a:t>
            </a:r>
            <a:r>
              <a:rPr lang="ru-RU" sz="2200" dirty="0" smtClean="0">
                <a:solidFill>
                  <a:schemeClr val="bg2">
                    <a:lumMod val="10000"/>
                  </a:schemeClr>
                </a:solidFill>
                <a:latin typeface="Times New Roman" pitchFamily="18" charset="0"/>
                <a:cs typeface="Times New Roman" pitchFamily="18" charset="0"/>
              </a:rPr>
              <a:t> таблицы и номограммы, отражающие их антропометрические показатели. Для студентов медицинских ВУЗов и широкого круга врачей-педиатров</a:t>
            </a:r>
            <a:r>
              <a:rPr lang="ru-RU" sz="2200" dirty="0" smtClean="0">
                <a:latin typeface="Times New Roman" pitchFamily="18" charset="0"/>
                <a:cs typeface="Times New Roman" pitchFamily="18" charset="0"/>
              </a:rPr>
              <a:t>.</a:t>
            </a:r>
          </a:p>
          <a:p>
            <a:pPr>
              <a:buNone/>
            </a:pPr>
            <a:endParaRPr lang="ru-RU" dirty="0"/>
          </a:p>
        </p:txBody>
      </p:sp>
      <p:pic>
        <p:nvPicPr>
          <p:cNvPr id="5" name="Содержимое 4" descr="Рост и развитие ребенка"/>
          <p:cNvPicPr>
            <a:picLocks noGrp="1"/>
          </p:cNvPicPr>
          <p:nvPr>
            <p:ph sz="half" idx="2"/>
          </p:nvPr>
        </p:nvPicPr>
        <p:blipFill>
          <a:blip r:embed="rId2"/>
          <a:srcRect/>
          <a:stretch>
            <a:fillRect/>
          </a:stretch>
        </p:blipFill>
        <p:spPr bwMode="auto">
          <a:xfrm>
            <a:off x="4857752" y="1571612"/>
            <a:ext cx="3571900" cy="45005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0"/>
            <a:ext cx="8686800" cy="1298448"/>
          </a:xfrm>
        </p:spPr>
        <p:txBody>
          <a:bodyPr>
            <a:noAutofit/>
          </a:bodyPr>
          <a:lstStyle/>
          <a:p>
            <a:pPr algn="just"/>
            <a:r>
              <a:rPr lang="ru-RU" sz="1800" dirty="0" smtClean="0">
                <a:solidFill>
                  <a:schemeClr val="bg2">
                    <a:lumMod val="10000"/>
                  </a:schemeClr>
                </a:solidFill>
                <a:latin typeface="Times New Roman" pitchFamily="18" charset="0"/>
                <a:cs typeface="Times New Roman" pitchFamily="18" charset="0"/>
              </a:rPr>
              <a:t>Этапы жизнедеятельности человека и медицинские услуги в разные возрастные периоды/ Под ред. В.Р. Кучмы, В.Н. Серова. - М. : Мастерство, 2002. - 395 с. : ил., табл.</a:t>
            </a:r>
            <a:endParaRPr lang="ru-RU" sz="1800" dirty="0">
              <a:solidFill>
                <a:schemeClr val="bg2">
                  <a:lumMod val="10000"/>
                </a:schemeClr>
              </a:solidFill>
              <a:latin typeface="Times New Roman" pitchFamily="18" charset="0"/>
              <a:cs typeface="Times New Roman" pitchFamily="18" charset="0"/>
            </a:endParaRPr>
          </a:p>
        </p:txBody>
      </p:sp>
      <p:sp>
        <p:nvSpPr>
          <p:cNvPr id="3" name="Содержимое 2"/>
          <p:cNvSpPr>
            <a:spLocks noGrp="1"/>
          </p:cNvSpPr>
          <p:nvPr>
            <p:ph sz="half" idx="1"/>
          </p:nvPr>
        </p:nvSpPr>
        <p:spPr/>
        <p:txBody>
          <a:bodyPr>
            <a:normAutofit fontScale="62500" lnSpcReduction="20000"/>
          </a:bodyPr>
          <a:lstStyle/>
          <a:p>
            <a:pPr algn="just">
              <a:buNone/>
            </a:pPr>
            <a:r>
              <a:rPr lang="ru-RU" dirty="0" smtClean="0"/>
              <a:t>	</a:t>
            </a:r>
            <a:r>
              <a:rPr lang="ru-RU" sz="2500" dirty="0" smtClean="0">
                <a:solidFill>
                  <a:schemeClr val="bg2">
                    <a:lumMod val="10000"/>
                  </a:schemeClr>
                </a:solidFill>
                <a:latin typeface="Times New Roman" pitchFamily="18" charset="0"/>
                <a:cs typeface="Times New Roman" pitchFamily="18" charset="0"/>
              </a:rPr>
              <a:t>В учебнике представлены закономерности роста и развития человека, анатомо-физиологические особенности детей в разные возрастные периоды, основы рационального питания детей, гигиенические требования к организации их воспитания и обучения. Приведены показатели здоровья женщин и мужчин зрелого возраста, профилактика репродуктивного здоровья при воздействии вредных производственных факторов на течение беременности и родов, течение климактерического периода у женщин и мужчин, меры профилактики, лечения и реабилитации. Отражены основы профилактики старения, представлены современные </a:t>
            </a:r>
            <a:r>
              <a:rPr lang="ru-RU" sz="2500" dirty="0" err="1" smtClean="0">
                <a:solidFill>
                  <a:schemeClr val="bg2">
                    <a:lumMod val="10000"/>
                  </a:schemeClr>
                </a:solidFill>
                <a:latin typeface="Times New Roman" pitchFamily="18" charset="0"/>
                <a:cs typeface="Times New Roman" pitchFamily="18" charset="0"/>
              </a:rPr>
              <a:t>геронтотехнологии</a:t>
            </a:r>
            <a:r>
              <a:rPr lang="ru-RU" sz="2500" dirty="0" smtClean="0">
                <a:solidFill>
                  <a:schemeClr val="bg2">
                    <a:lumMod val="10000"/>
                  </a:schemeClr>
                </a:solidFill>
                <a:latin typeface="Times New Roman" pitchFamily="18" charset="0"/>
                <a:cs typeface="Times New Roman" pitchFamily="18" charset="0"/>
              </a:rPr>
              <a:t>. </a:t>
            </a:r>
            <a:br>
              <a:rPr lang="ru-RU" sz="2500" dirty="0" smtClean="0">
                <a:solidFill>
                  <a:schemeClr val="bg2">
                    <a:lumMod val="10000"/>
                  </a:schemeClr>
                </a:solidFill>
                <a:latin typeface="Times New Roman" pitchFamily="18" charset="0"/>
                <a:cs typeface="Times New Roman" pitchFamily="18" charset="0"/>
              </a:rPr>
            </a:br>
            <a:r>
              <a:rPr lang="ru-RU" sz="2500" dirty="0" smtClean="0">
                <a:solidFill>
                  <a:schemeClr val="bg2">
                    <a:lumMod val="10000"/>
                  </a:schemeClr>
                </a:solidFill>
                <a:latin typeface="Times New Roman" pitchFamily="18" charset="0"/>
                <a:cs typeface="Times New Roman" pitchFamily="18" charset="0"/>
              </a:rPr>
              <a:t>Для студентов средних медицинских учебных заведений. Может быть полезен медицинским работникам среднего звена, работающим в области практического здравоохранения.</a:t>
            </a:r>
            <a:endParaRPr lang="ru-RU" sz="2500" dirty="0">
              <a:solidFill>
                <a:schemeClr val="bg2">
                  <a:lumMod val="10000"/>
                </a:schemeClr>
              </a:solidFill>
              <a:latin typeface="Times New Roman" pitchFamily="18" charset="0"/>
              <a:cs typeface="Times New Roman" pitchFamily="18" charset="0"/>
            </a:endParaRPr>
          </a:p>
        </p:txBody>
      </p:sp>
      <p:sp>
        <p:nvSpPr>
          <p:cNvPr id="4" name="Содержимое 3"/>
          <p:cNvSpPr>
            <a:spLocks noGrp="1"/>
          </p:cNvSpPr>
          <p:nvPr>
            <p:ph sz="half" idx="2"/>
          </p:nvPr>
        </p:nvSpPr>
        <p:spPr/>
        <p:txBody>
          <a:bodyPr>
            <a:normAutofit fontScale="62500" lnSpcReduction="20000"/>
          </a:bodyPr>
          <a:lstStyle/>
          <a:p>
            <a:endParaRPr lang="ru-RU" dirty="0"/>
          </a:p>
        </p:txBody>
      </p:sp>
      <p:pic>
        <p:nvPicPr>
          <p:cNvPr id="2050" name="Picture 2" descr="100942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43504" y="1643050"/>
            <a:ext cx="3164160" cy="4793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2">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3">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901</TotalTime>
  <Words>560</Words>
  <Application>Microsoft Office PowerPoint</Application>
  <PresentationFormat>Экран (4:3)</PresentationFormat>
  <Paragraphs>128</Paragraphs>
  <Slides>37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Трек</vt:lpstr>
      <vt:lpstr>«Сестринское дело        в педиатрии»</vt:lpstr>
      <vt:lpstr>        "...ребенок есть      существо, которое растет   и   развивается только по присущим ему законам. Ребенок - это не уменьшенная копия взрослого".            С.ф. хотовицкий</vt:lpstr>
      <vt:lpstr>Содержание </vt:lpstr>
      <vt:lpstr>Слайд 4</vt:lpstr>
      <vt:lpstr> ПАТРОНАЖ НОВОРОЖДЕННЫХ / В.Н. Манин. - М.: МЕДПРАКТИКА-М, 2003. - 244 с.  </vt:lpstr>
      <vt:lpstr>Вскармливание ребенка первого года жизни /Н.И.Аверьянова, А.А.Гаслова. – Ростов н/Д: Феникс.</vt:lpstr>
      <vt:lpstr>Гимнастика и массаж ребенка первого года жизни/ Н.М.ПоПОВА, Е.В.Харламов, С.А.Камышанова.- Ростов н/Д: Феникс, 2006. – 190 с: ил.</vt:lpstr>
      <vt:lpstr>Рост и развитие ребенка: краткий справочник/ В.В.Юрьев, А.С.Симаходский, Н.Н.Воронович, М.М.Хомич.- СПб: Питер, 2008</vt:lpstr>
      <vt:lpstr>Этапы жизнедеятельности человека и медицинские услуги в разные возрастные периоды/ Под ред. В.Р. Кучмы, В.Н. Серова. - М. : Мастерство, 2002. - 395 с. : ил., табл.</vt:lpstr>
      <vt:lpstr> Основы педиатрии и гигиены детей дошкольного возраста / М.П.Дорошкевич,М.П.Кравцов, М.А.Нашкевич, Н.В.Ежова и др.- Ростов н /Д: Феникс. </vt:lpstr>
      <vt:lpstr>Слайд 11</vt:lpstr>
      <vt:lpstr>Новорожденный ребенок: учебное пособие / Н.Ю. Рылова.- М.:ЭКСМО, 2008. – 352 с.</vt:lpstr>
      <vt:lpstr>Сборник материалов для организации работы медицинской сестры отделения новорожденных / Общерос. обществ. орг. мед. сестер «Ассоц. мед. сестер России». – Санкт – Петербург: ООО «Береста», 2013. – 296 с. </vt:lpstr>
      <vt:lpstr>Сестринское дело в педиатрии</vt:lpstr>
      <vt:lpstr>Педиатрия: Учебник /Н. В. Ежова, Е.М. Русакова, Г.И.Кащеева. Мн.: Выш. шк., 2007.-560с.: 16с. цв. вкл.: ил.</vt:lpstr>
      <vt:lpstr>  Педиатрия. Практикум/ Н.В.Ежова, Г.И. Ежов. – Мн.: Выш.шк., 2003. – 318 с.: цв. вкл., ил. </vt:lpstr>
      <vt:lpstr> Педиатрия с детскими инфекциями / Н.Г.Соколова, В.Д.Тульчинская.- Ростов н/Д: Феникс </vt:lpstr>
      <vt:lpstr> ГрипсимеЕнгибарьянц: Педиатрия с детскими инфекциями. Практикум </vt:lpstr>
      <vt:lpstr>Семейная медсестра. Педиатрия/ В.Д. Тульчинская. – Ростов н/Д: Феникс </vt:lpstr>
      <vt:lpstr>Педиатрия: Учебник для студ. медучилищ / В.А.Филин, В.Н. Брюханов</vt:lpstr>
      <vt:lpstr>Севостьянова Н.Г. Сестринское дело в педиатрии, в 2 томах</vt:lpstr>
      <vt:lpstr> Тульчинская В.Д., Соколова Н.Г., Шеховцова Н.М.  Сестринское дело в педиатрии / В.Д. Тульчинская, Н.Г. Соколова, Н.М. Шеховцова .- Ростов н/Д: Феникс </vt:lpstr>
      <vt:lpstr>Сестринское дело в педиатрии / Н.И.Аверьянова и др.- Ростов н/Д: Феникс, 2008. – 320 с.</vt:lpstr>
      <vt:lpstr>Сестринское дело в педиатрии: Практикум / Н.Г.Соколова, В.Д.Тульчинская.- Ростов н/Д: «Феникс», 2004. – 384 с.</vt:lpstr>
      <vt:lpstr>Уход за здоровым и больным ребенком: Учебное пособие для вузов /под ред. Калмыковой А.С.- Ростов н/Д: Феникс.  </vt:lpstr>
      <vt:lpstr>  Неотложная  помощь в  педиатрии</vt:lpstr>
      <vt:lpstr>Практические навыки и умения медсестры педиатрического профиля.- Ростов н/Д: Феникс, 2002 </vt:lpstr>
      <vt:lpstr> Педиатрия: Неотложные состояния у детей: Справочник   </vt:lpstr>
      <vt:lpstr> Неотложная помощь детям. Догоспитальный этап/ М.Ю Галактионова, А.В.Гордиец, И.Н.Чистякова. – Ростов н/Д: Феникс,2007.  -  </vt:lpstr>
      <vt:lpstr>Охрана здоровья  детей и подростков</vt:lpstr>
      <vt:lpstr>Фельдшер образовательных учреждений / Л.А. Степанова, В.Ф. Яненко, Т.А. Киселева, Е.И. Лесникова.- Ростов н/Д: Феникс, 2007. – 349 с.</vt:lpstr>
      <vt:lpstr>  Фельдшер образовательных учреждений: Практикум / Л.А. Степанова, В.Ф. Яненко, Т.А. Киселева, Е.И. Лесникова.- Ростов н/Д: Феникс, 2007. – 352 с.  </vt:lpstr>
      <vt:lpstr> Здоровье детей в образовательных учреждениях. Организация и контроль. /Под редакцией М.Ф. Рзянкиной, В.П. Молочного.- Ростов н/Д: Феникс, 2005.- 376 с.: ил. </vt:lpstr>
      <vt:lpstr>Основы поликлинической педиатрии: учеб. пособие для вузов / И.А.Аксенов и др.; под ред. А.А.Джумагазиева. – Ростов н/Д: Феникс, 2015. – 382 с.</vt:lpstr>
      <vt:lpstr>Рабочие тетради для самостоятельной подготовки слушателей</vt:lpstr>
      <vt:lpstr>Рабочая тетрадь для самостоятельной подготовки и контроля знаний: Сестринское дело в педиатрии. - Саранск, 2016 год</vt:lpstr>
      <vt:lpstr>Рабочая тетрадь для самостоятельной подготовки и контроля знаний: Неотложная помощь в педиатрии.- Саранск, 2016 год</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Сестринское дело в педиатрии</dc:title>
  <dc:creator>1</dc:creator>
  <cp:lastModifiedBy>1</cp:lastModifiedBy>
  <cp:revision>94</cp:revision>
  <dcterms:created xsi:type="dcterms:W3CDTF">2016-12-19T16:09:57Z</dcterms:created>
  <dcterms:modified xsi:type="dcterms:W3CDTF">2016-12-26T18:07:13Z</dcterms:modified>
</cp:coreProperties>
</file>